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notesMasterIdLst>
    <p:notesMasterId r:id="rId7"/>
  </p:notesMasterIdLst>
  <p:sldIdLst>
    <p:sldId id="256" r:id="rId6"/>
  </p:sldIdLst>
  <p:sldSz cx="18288000" cy="10287000"/>
  <p:notesSz cx="6858000" cy="9144000"/>
  <p:embeddedFontLst>
    <p:embeddedFont>
      <p:font typeface="Inter Bold" charset="1" panose="020B0802030000000004"/>
      <p:regular r:id="rId10"/>
    </p:embeddedFont>
    <p:embeddedFont>
      <p:font typeface="Poppins" charset="1" panose="00000500000000000000"/>
      <p:regular r:id="rId11"/>
    </p:embeddedFont>
    <p:embeddedFont>
      <p:font typeface="Poppins Bold" charset="1" panose="00000800000000000000"/>
      <p:regular r:id="rId12"/>
    </p:embeddedFont>
    <p:embeddedFont>
      <p:font typeface="Canva Sans" charset="1" panose="020B0503030501040103"/>
      <p:regular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12" Target="fonts/font12.fntdata" Type="http://schemas.openxmlformats.org/officeDocument/2006/relationships/font"/><Relationship Id="rId13" Target="fonts/font13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notesMasters/notesMaster1.xml" Type="http://schemas.openxmlformats.org/officeDocument/2006/relationships/notesMaster"/><Relationship Id="rId8" Target="theme/theme2.xml" Type="http://schemas.openxmlformats.org/officeDocument/2006/relationships/theme"/><Relationship Id="rId9" Target="notesSlides/notesSlide1.xml" Type="http://schemas.openxmlformats.org/officeDocument/2006/relationships/notesSlide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68E1E-0E44-426D-905E-8AD9B19D2182}" type="datetimeFigureOut">
              <a:rPr lang="cs-CZ" smtClean="0"/>
              <a:t>1.7.2013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B2431-D351-4C6E-A3CF-9DFAC0E3E0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889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p="http://schemas.openxmlformats.org/presentationml/2006/main" xmlns:a="http://schemas.openxmlformats.org/drawingml/2006/main">
  <p:cSld>
    <p:spTree xmlns:r="http://schemas.openxmlformats.org/officeDocument/2006/relationships"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/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 id="{B7268E1E-0E44-426D-905E-8AD9B19D2182}" type="datetimeFigureOut">
              <a:rPr lang="cs-CZ" smtClean="0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/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TALKING POINTS:</a:t>
            </a:r>
          </a:p>
          <a:p>
            <a:r>
              <a:rPr lang="en-US"/>
              <a:t/>
            </a:r>
          </a:p>
          <a:p>
            <a:r>
              <a:rPr lang="en-US"/>
              <a:t>Anyone who leads spontaneous disaster volunteers in any capacity is invited to reference this resource.</a:t>
            </a:r>
          </a:p>
          <a:p>
            <a:r>
              <a:rPr lang="en-US"/>
              <a:t/>
            </a:r>
          </a:p>
          <a:p>
            <a:r>
              <a:rPr lang="en-US"/>
              <a:t>This Field Guide was designed and created by a group of Houston-area volunteer managers in 2025 and is maintained by Texas Gulf Coast Regional VOAD.</a:t>
            </a:r>
          </a:p>
          <a:p>
            <a:r>
              <a:rPr lang="en-US"/>
              <a:t/>
            </a:r>
          </a:p>
          <a:p>
            <a:r>
              <a:rPr lang="en-US"/>
              <a:t>It's an easy read - only bulleted lists and videos that are less than 3 minutes long. </a:t>
            </a:r>
          </a:p>
          <a:p>
            <a:r>
              <a:rPr lang="en-US"/>
              <a:t/>
            </a:r>
          </a:p>
          <a:p>
            <a:r>
              <a:rPr lang="en-US"/>
              <a:t>The PURPOSE of the Field Guide is to provide best practices that help organizations of any kind harness the power of spontaneous volunteers while ensuring a seamless, rewarding experience for everyone involved.</a:t>
            </a:r>
          </a:p>
          <a:p>
            <a:r>
              <a:rPr lang="en-US"/>
              <a:t/>
            </a:r>
          </a:p>
          <a:p>
            <a:r>
              <a:rPr lang="en-US"/>
              <a:t>The guide itself is a mobile app that can be accessed at any time, anywhere after it's added to your phone.</a:t>
            </a:r>
          </a:p>
          <a:p>
            <a:r>
              <a:rPr lang="en-US"/>
              <a:t/>
            </a:r>
          </a:p>
          <a:p>
            <a:r>
              <a:rPr lang="en-US"/>
              <a:t>Scan the QR code to download and add it to the home screen of your smartphone.</a:t>
            </a:r>
          </a:p>
          <a:p>
            <a:r>
              <a:rPr lang="en-US"/>
              <a:t/>
            </a:r>
          </a:p>
          <a:p>
            <a:r>
              <a:rPr lang="en-US"/>
              <a:t>SHARE SHARE SHARE this resource with every volunteer manager, coordinator, director you know!</a:t>
            </a:r>
          </a:p>
          <a:p>
            <a:r>
              <a:rPr lang="en-US"/>
              <a:t/>
            </a:r>
          </a:p>
          <a:p>
            <a:r>
              <a:rPr lang="en-US"/>
              <a:t>‹#›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 id="{871B2431-D351-4C6E-A3CF-9DFAC0E3E050}" type="slidenum">
              <a:rPr lang="cs-CZ" smtClean="0"/>
              <a:t>‹#›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Relationship Id="rId5" Target="../media/image3.svg" Type="http://schemas.openxmlformats.org/officeDocument/2006/relationships/image"/><Relationship Id="rId6" Target="https://app.jotform.com/251037030755146" TargetMode="External" Type="http://schemas.openxmlformats.org/officeDocument/2006/relationships/hyperlink"/><Relationship Id="rId7" Target="https://app.jotform.com/251037030755146" TargetMode="External" Type="http://schemas.openxmlformats.org/officeDocument/2006/relationships/hyperlink"/><Relationship Id="rId8" Target="../media/image4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5400000">
            <a:off x="4000500" y="-4000500"/>
            <a:ext cx="10287000" cy="18288000"/>
            <a:chOff x="0" y="0"/>
            <a:chExt cx="2770909" cy="4926061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770909" cy="4926061"/>
            </a:xfrm>
            <a:custGeom>
              <a:avLst/>
              <a:gdLst/>
              <a:ahLst/>
              <a:cxnLst/>
              <a:rect r="r" b="b" t="t" l="l"/>
              <a:pathLst>
                <a:path h="4926061" w="2770909">
                  <a:moveTo>
                    <a:pt x="0" y="0"/>
                  </a:moveTo>
                  <a:lnTo>
                    <a:pt x="2770909" y="0"/>
                  </a:lnTo>
                  <a:lnTo>
                    <a:pt x="2770909" y="4926061"/>
                  </a:lnTo>
                  <a:lnTo>
                    <a:pt x="0" y="4926061"/>
                  </a:lnTo>
                  <a:close/>
                </a:path>
              </a:pathLst>
            </a:custGeom>
            <a:gradFill rotWithShape="true">
              <a:gsLst>
                <a:gs pos="0">
                  <a:srgbClr val="8C52FF">
                    <a:alpha val="100000"/>
                  </a:srgbClr>
                </a:gs>
                <a:gs pos="100000">
                  <a:srgbClr val="00BF63">
                    <a:alpha val="100000"/>
                  </a:srgbClr>
                </a:gs>
              </a:gsLst>
              <a:lin ang="0"/>
            </a:gradFill>
          </p:spPr>
        </p:sp>
        <p:sp>
          <p:nvSpPr>
            <p:cNvPr name="TextBox 4" id="4"/>
            <p:cNvSpPr txBox="true"/>
            <p:nvPr/>
          </p:nvSpPr>
          <p:spPr>
            <a:xfrm>
              <a:off x="0" y="-47625"/>
              <a:ext cx="2770909" cy="4973686"/>
            </a:xfrm>
            <a:prstGeom prst="rect">
              <a:avLst/>
            </a:prstGeom>
          </p:spPr>
          <p:txBody>
            <a:bodyPr anchor="ctr" rtlCol="false" tIns="65741" lIns="65741" bIns="65741" rIns="65741"/>
            <a:lstStyle/>
            <a:p>
              <a:pPr algn="ctr">
                <a:lnSpc>
                  <a:spcPts val="2717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8242050" y="7799220"/>
            <a:ext cx="1919054" cy="1910955"/>
            <a:chOff x="0" y="0"/>
            <a:chExt cx="2558738" cy="254794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558796" cy="2548001"/>
            </a:xfrm>
            <a:custGeom>
              <a:avLst/>
              <a:gdLst/>
              <a:ahLst/>
              <a:cxnLst/>
              <a:rect r="r" b="b" t="t" l="l"/>
              <a:pathLst>
                <a:path h="2548001" w="2558796">
                  <a:moveTo>
                    <a:pt x="0" y="0"/>
                  </a:moveTo>
                  <a:lnTo>
                    <a:pt x="2558796" y="0"/>
                  </a:lnTo>
                  <a:lnTo>
                    <a:pt x="2558796" y="2548001"/>
                  </a:lnTo>
                  <a:lnTo>
                    <a:pt x="0" y="254800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-52" t="0" r="-50" b="2"/>
              </a:stretch>
            </a:blipFill>
          </p:spPr>
        </p:sp>
      </p:grpSp>
      <p:sp>
        <p:nvSpPr>
          <p:cNvPr name="Freeform 7" id="7"/>
          <p:cNvSpPr/>
          <p:nvPr/>
        </p:nvSpPr>
        <p:spPr>
          <a:xfrm flipH="false" flipV="false" rot="0">
            <a:off x="1240668" y="3286251"/>
            <a:ext cx="728039" cy="728039"/>
          </a:xfrm>
          <a:custGeom>
            <a:avLst/>
            <a:gdLst/>
            <a:ahLst/>
            <a:cxnLst/>
            <a:rect r="r" b="b" t="t" l="l"/>
            <a:pathLst>
              <a:path h="728039" w="728039">
                <a:moveTo>
                  <a:pt x="0" y="0"/>
                </a:moveTo>
                <a:lnTo>
                  <a:pt x="728039" y="0"/>
                </a:lnTo>
                <a:lnTo>
                  <a:pt x="728039" y="728039"/>
                </a:lnTo>
                <a:lnTo>
                  <a:pt x="0" y="72803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8" id="8"/>
          <p:cNvGrpSpPr/>
          <p:nvPr/>
        </p:nvGrpSpPr>
        <p:grpSpPr>
          <a:xfrm rot="0">
            <a:off x="1240668" y="3285378"/>
            <a:ext cx="728039" cy="581976"/>
            <a:chOff x="0" y="0"/>
            <a:chExt cx="970719" cy="775968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970719" cy="775968"/>
            </a:xfrm>
            <a:custGeom>
              <a:avLst/>
              <a:gdLst/>
              <a:ahLst/>
              <a:cxnLst/>
              <a:rect r="r" b="b" t="t" l="l"/>
              <a:pathLst>
                <a:path h="775968" w="970719">
                  <a:moveTo>
                    <a:pt x="0" y="0"/>
                  </a:moveTo>
                  <a:lnTo>
                    <a:pt x="970719" y="0"/>
                  </a:lnTo>
                  <a:lnTo>
                    <a:pt x="970719" y="775968"/>
                  </a:lnTo>
                  <a:lnTo>
                    <a:pt x="0" y="77596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-76200"/>
              <a:ext cx="970719" cy="852168"/>
            </a:xfrm>
            <a:prstGeom prst="rect">
              <a:avLst/>
            </a:prstGeom>
          </p:spPr>
          <p:txBody>
            <a:bodyPr anchor="t" rtlCol="false" tIns="0" lIns="0" bIns="0" rIns="0"/>
            <a:lstStyle/>
            <a:p>
              <a:pPr algn="ctr">
                <a:lnSpc>
                  <a:spcPts val="4909"/>
                </a:lnSpc>
              </a:pPr>
              <a:r>
                <a:rPr lang="en-US" sz="3507" b="true">
                  <a:solidFill>
                    <a:srgbClr val="8C52FF"/>
                  </a:solidFill>
                  <a:latin typeface="Inter Bold"/>
                  <a:ea typeface="Inter Bold"/>
                  <a:cs typeface="Inter Bold"/>
                  <a:sym typeface="Inter Bold"/>
                </a:rPr>
                <a:t>1</a:t>
              </a: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2300914" y="3366340"/>
            <a:ext cx="6900662" cy="4283375"/>
            <a:chOff x="0" y="0"/>
            <a:chExt cx="9200883" cy="5711167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9200883" cy="5711167"/>
            </a:xfrm>
            <a:custGeom>
              <a:avLst/>
              <a:gdLst/>
              <a:ahLst/>
              <a:cxnLst/>
              <a:rect r="r" b="b" t="t" l="l"/>
              <a:pathLst>
                <a:path h="5711167" w="9200883">
                  <a:moveTo>
                    <a:pt x="0" y="0"/>
                  </a:moveTo>
                  <a:lnTo>
                    <a:pt x="9200883" y="0"/>
                  </a:lnTo>
                  <a:lnTo>
                    <a:pt x="9200883" y="5711167"/>
                  </a:lnTo>
                  <a:lnTo>
                    <a:pt x="0" y="571116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0" y="-123825"/>
              <a:ext cx="9200883" cy="5834992"/>
            </a:xfrm>
            <a:prstGeom prst="rect">
              <a:avLst/>
            </a:prstGeom>
          </p:spPr>
          <p:txBody>
            <a:bodyPr anchor="t" rtlCol="false" tIns="0" lIns="0" bIns="0" rIns="0"/>
            <a:lstStyle/>
            <a:p>
              <a:pPr algn="l">
                <a:lnSpc>
                  <a:spcPts val="4333"/>
                </a:lnSpc>
              </a:pPr>
              <a:r>
                <a:rPr lang="en-US" sz="2832">
                  <a:solidFill>
                    <a:srgbClr val="FFFFFF"/>
                  </a:solidFill>
                  <a:latin typeface="Poppins"/>
                  <a:ea typeface="Poppins"/>
                  <a:cs typeface="Poppins"/>
                  <a:sym typeface="Poppins"/>
                </a:rPr>
                <a:t>Scan to download the mobile app</a:t>
              </a:r>
            </a:p>
            <a:p>
              <a:pPr algn="l">
                <a:lnSpc>
                  <a:spcPts val="4333"/>
                </a:lnSpc>
              </a:pPr>
            </a:p>
            <a:p>
              <a:pPr algn="l">
                <a:lnSpc>
                  <a:spcPts val="4333"/>
                </a:lnSpc>
              </a:pPr>
              <a:r>
                <a:rPr lang="en-US" sz="2832">
                  <a:solidFill>
                    <a:srgbClr val="FFFFFF"/>
                  </a:solidFill>
                  <a:latin typeface="Poppins"/>
                  <a:ea typeface="Poppins"/>
                  <a:cs typeface="Poppins"/>
                  <a:sym typeface="Poppins"/>
                </a:rPr>
                <a:t>Add to your home screen</a:t>
              </a:r>
            </a:p>
            <a:p>
              <a:pPr algn="l">
                <a:lnSpc>
                  <a:spcPts val="4333"/>
                </a:lnSpc>
              </a:pPr>
            </a:p>
            <a:p>
              <a:pPr algn="l">
                <a:lnSpc>
                  <a:spcPts val="4333"/>
                </a:lnSpc>
              </a:pPr>
              <a:r>
                <a:rPr lang="en-US" sz="2832">
                  <a:solidFill>
                    <a:srgbClr val="FFFFFF"/>
                  </a:solidFill>
                  <a:latin typeface="Poppins"/>
                  <a:ea typeface="Poppins"/>
                  <a:cs typeface="Poppins"/>
                  <a:sym typeface="Poppins"/>
                </a:rPr>
                <a:t>Share with 1 person</a:t>
              </a:r>
            </a:p>
            <a:p>
              <a:pPr algn="l">
                <a:lnSpc>
                  <a:spcPts val="4333"/>
                </a:lnSpc>
              </a:pPr>
            </a:p>
            <a:p>
              <a:pPr algn="l">
                <a:lnSpc>
                  <a:spcPts val="4333"/>
                </a:lnSpc>
              </a:pPr>
              <a:r>
                <a:rPr lang="en-US" sz="2832">
                  <a:solidFill>
                    <a:srgbClr val="FFFFFF"/>
                  </a:solidFill>
                  <a:latin typeface="Poppins"/>
                  <a:ea typeface="Poppins"/>
                  <a:cs typeface="Poppins"/>
                  <a:sym typeface="Poppins"/>
                </a:rPr>
                <a:t>Deliver a volunteer experience they’ll never stop talking about!</a:t>
              </a:r>
            </a:p>
          </p:txBody>
        </p:sp>
      </p:grpSp>
      <p:sp>
        <p:nvSpPr>
          <p:cNvPr name="Freeform 14" id="14"/>
          <p:cNvSpPr/>
          <p:nvPr/>
        </p:nvSpPr>
        <p:spPr>
          <a:xfrm flipH="false" flipV="false" rot="0">
            <a:off x="1240668" y="6565056"/>
            <a:ext cx="728039" cy="728039"/>
          </a:xfrm>
          <a:custGeom>
            <a:avLst/>
            <a:gdLst/>
            <a:ahLst/>
            <a:cxnLst/>
            <a:rect r="r" b="b" t="t" l="l"/>
            <a:pathLst>
              <a:path h="728039" w="728039">
                <a:moveTo>
                  <a:pt x="0" y="0"/>
                </a:moveTo>
                <a:lnTo>
                  <a:pt x="728039" y="0"/>
                </a:lnTo>
                <a:lnTo>
                  <a:pt x="728039" y="728040"/>
                </a:lnTo>
                <a:lnTo>
                  <a:pt x="0" y="72804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5" id="15"/>
          <p:cNvGrpSpPr/>
          <p:nvPr/>
        </p:nvGrpSpPr>
        <p:grpSpPr>
          <a:xfrm rot="0">
            <a:off x="1240668" y="6572894"/>
            <a:ext cx="728039" cy="581976"/>
            <a:chOff x="0" y="0"/>
            <a:chExt cx="970719" cy="775968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970719" cy="775968"/>
            </a:xfrm>
            <a:custGeom>
              <a:avLst/>
              <a:gdLst/>
              <a:ahLst/>
              <a:cxnLst/>
              <a:rect r="r" b="b" t="t" l="l"/>
              <a:pathLst>
                <a:path h="775968" w="970719">
                  <a:moveTo>
                    <a:pt x="0" y="0"/>
                  </a:moveTo>
                  <a:lnTo>
                    <a:pt x="970719" y="0"/>
                  </a:lnTo>
                  <a:lnTo>
                    <a:pt x="970719" y="775968"/>
                  </a:lnTo>
                  <a:lnTo>
                    <a:pt x="0" y="77596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7" id="17"/>
            <p:cNvSpPr txBox="true"/>
            <p:nvPr/>
          </p:nvSpPr>
          <p:spPr>
            <a:xfrm>
              <a:off x="0" y="-76200"/>
              <a:ext cx="970719" cy="852168"/>
            </a:xfrm>
            <a:prstGeom prst="rect">
              <a:avLst/>
            </a:prstGeom>
          </p:spPr>
          <p:txBody>
            <a:bodyPr anchor="t" rtlCol="false" tIns="0" lIns="0" bIns="0" rIns="0"/>
            <a:lstStyle/>
            <a:p>
              <a:pPr algn="ctr">
                <a:lnSpc>
                  <a:spcPts val="4909"/>
                </a:lnSpc>
              </a:pPr>
              <a:r>
                <a:rPr lang="en-US" sz="3507" b="true">
                  <a:solidFill>
                    <a:srgbClr val="8C52FF"/>
                  </a:solidFill>
                  <a:latin typeface="Inter Bold"/>
                  <a:ea typeface="Inter Bold"/>
                  <a:cs typeface="Inter Bold"/>
                  <a:sym typeface="Inter Bold"/>
                </a:rPr>
                <a:t>4</a:t>
              </a:r>
            </a:p>
          </p:txBody>
        </p:sp>
      </p:grpSp>
      <p:sp>
        <p:nvSpPr>
          <p:cNvPr name="Freeform 18" id="18"/>
          <p:cNvSpPr/>
          <p:nvPr/>
        </p:nvSpPr>
        <p:spPr>
          <a:xfrm flipH="false" flipV="false" rot="0">
            <a:off x="1240668" y="4381704"/>
            <a:ext cx="728039" cy="728039"/>
          </a:xfrm>
          <a:custGeom>
            <a:avLst/>
            <a:gdLst/>
            <a:ahLst/>
            <a:cxnLst/>
            <a:rect r="r" b="b" t="t" l="l"/>
            <a:pathLst>
              <a:path h="728039" w="728039">
                <a:moveTo>
                  <a:pt x="0" y="0"/>
                </a:moveTo>
                <a:lnTo>
                  <a:pt x="728039" y="0"/>
                </a:lnTo>
                <a:lnTo>
                  <a:pt x="728039" y="728039"/>
                </a:lnTo>
                <a:lnTo>
                  <a:pt x="0" y="72803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9" id="19"/>
          <p:cNvGrpSpPr/>
          <p:nvPr/>
        </p:nvGrpSpPr>
        <p:grpSpPr>
          <a:xfrm rot="0">
            <a:off x="1240668" y="4389846"/>
            <a:ext cx="728039" cy="581976"/>
            <a:chOff x="0" y="0"/>
            <a:chExt cx="970719" cy="775968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970719" cy="775968"/>
            </a:xfrm>
            <a:custGeom>
              <a:avLst/>
              <a:gdLst/>
              <a:ahLst/>
              <a:cxnLst/>
              <a:rect r="r" b="b" t="t" l="l"/>
              <a:pathLst>
                <a:path h="775968" w="970719">
                  <a:moveTo>
                    <a:pt x="0" y="0"/>
                  </a:moveTo>
                  <a:lnTo>
                    <a:pt x="970719" y="0"/>
                  </a:lnTo>
                  <a:lnTo>
                    <a:pt x="970719" y="775968"/>
                  </a:lnTo>
                  <a:lnTo>
                    <a:pt x="0" y="77596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21" id="21"/>
            <p:cNvSpPr txBox="true"/>
            <p:nvPr/>
          </p:nvSpPr>
          <p:spPr>
            <a:xfrm>
              <a:off x="0" y="-76200"/>
              <a:ext cx="970719" cy="852168"/>
            </a:xfrm>
            <a:prstGeom prst="rect">
              <a:avLst/>
            </a:prstGeom>
          </p:spPr>
          <p:txBody>
            <a:bodyPr anchor="t" rtlCol="false" tIns="0" lIns="0" bIns="0" rIns="0"/>
            <a:lstStyle/>
            <a:p>
              <a:pPr algn="ctr">
                <a:lnSpc>
                  <a:spcPts val="4909"/>
                </a:lnSpc>
              </a:pPr>
              <a:r>
                <a:rPr lang="en-US" sz="3507" b="true">
                  <a:solidFill>
                    <a:srgbClr val="8C52FF"/>
                  </a:solidFill>
                  <a:latin typeface="Inter Bold"/>
                  <a:ea typeface="Inter Bold"/>
                  <a:cs typeface="Inter Bold"/>
                  <a:sym typeface="Inter Bold"/>
                </a:rPr>
                <a:t>2</a:t>
              </a:r>
            </a:p>
          </p:txBody>
        </p:sp>
      </p:grpSp>
      <p:sp>
        <p:nvSpPr>
          <p:cNvPr name="Freeform 22" id="22"/>
          <p:cNvSpPr/>
          <p:nvPr/>
        </p:nvSpPr>
        <p:spPr>
          <a:xfrm flipH="false" flipV="false" rot="0">
            <a:off x="1240668" y="5473380"/>
            <a:ext cx="728039" cy="728039"/>
          </a:xfrm>
          <a:custGeom>
            <a:avLst/>
            <a:gdLst/>
            <a:ahLst/>
            <a:cxnLst/>
            <a:rect r="r" b="b" t="t" l="l"/>
            <a:pathLst>
              <a:path h="728039" w="728039">
                <a:moveTo>
                  <a:pt x="0" y="0"/>
                </a:moveTo>
                <a:lnTo>
                  <a:pt x="728039" y="0"/>
                </a:lnTo>
                <a:lnTo>
                  <a:pt x="728039" y="728039"/>
                </a:lnTo>
                <a:lnTo>
                  <a:pt x="0" y="72803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3" id="23"/>
          <p:cNvGrpSpPr/>
          <p:nvPr/>
        </p:nvGrpSpPr>
        <p:grpSpPr>
          <a:xfrm rot="0">
            <a:off x="1240668" y="5481218"/>
            <a:ext cx="728039" cy="581976"/>
            <a:chOff x="0" y="0"/>
            <a:chExt cx="970719" cy="775968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970719" cy="775968"/>
            </a:xfrm>
            <a:custGeom>
              <a:avLst/>
              <a:gdLst/>
              <a:ahLst/>
              <a:cxnLst/>
              <a:rect r="r" b="b" t="t" l="l"/>
              <a:pathLst>
                <a:path h="775968" w="970719">
                  <a:moveTo>
                    <a:pt x="0" y="0"/>
                  </a:moveTo>
                  <a:lnTo>
                    <a:pt x="970719" y="0"/>
                  </a:lnTo>
                  <a:lnTo>
                    <a:pt x="970719" y="775968"/>
                  </a:lnTo>
                  <a:lnTo>
                    <a:pt x="0" y="77596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25" id="25"/>
            <p:cNvSpPr txBox="true"/>
            <p:nvPr/>
          </p:nvSpPr>
          <p:spPr>
            <a:xfrm>
              <a:off x="0" y="-76200"/>
              <a:ext cx="970719" cy="852168"/>
            </a:xfrm>
            <a:prstGeom prst="rect">
              <a:avLst/>
            </a:prstGeom>
          </p:spPr>
          <p:txBody>
            <a:bodyPr anchor="t" rtlCol="false" tIns="0" lIns="0" bIns="0" rIns="0"/>
            <a:lstStyle/>
            <a:p>
              <a:pPr algn="ctr">
                <a:lnSpc>
                  <a:spcPts val="4909"/>
                </a:lnSpc>
              </a:pPr>
              <a:r>
                <a:rPr lang="en-US" sz="3507" b="true">
                  <a:solidFill>
                    <a:srgbClr val="8C52FF"/>
                  </a:solidFill>
                  <a:latin typeface="Inter Bold"/>
                  <a:ea typeface="Inter Bold"/>
                  <a:cs typeface="Inter Bold"/>
                  <a:sym typeface="Inter Bold"/>
                </a:rPr>
                <a:t>3</a:t>
              </a:r>
            </a:p>
          </p:txBody>
        </p:sp>
      </p:grpSp>
      <p:grpSp>
        <p:nvGrpSpPr>
          <p:cNvPr name="Group 26" id="26"/>
          <p:cNvGrpSpPr/>
          <p:nvPr/>
        </p:nvGrpSpPr>
        <p:grpSpPr>
          <a:xfrm rot="0">
            <a:off x="1240668" y="461738"/>
            <a:ext cx="15806662" cy="3276635"/>
            <a:chOff x="0" y="0"/>
            <a:chExt cx="21075550" cy="4368846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21075551" cy="4368846"/>
            </a:xfrm>
            <a:custGeom>
              <a:avLst/>
              <a:gdLst/>
              <a:ahLst/>
              <a:cxnLst/>
              <a:rect r="r" b="b" t="t" l="l"/>
              <a:pathLst>
                <a:path h="4368846" w="21075551">
                  <a:moveTo>
                    <a:pt x="0" y="0"/>
                  </a:moveTo>
                  <a:lnTo>
                    <a:pt x="21075551" y="0"/>
                  </a:lnTo>
                  <a:lnTo>
                    <a:pt x="21075551" y="4368846"/>
                  </a:lnTo>
                  <a:lnTo>
                    <a:pt x="0" y="436884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28" id="28"/>
            <p:cNvSpPr txBox="true"/>
            <p:nvPr/>
          </p:nvSpPr>
          <p:spPr>
            <a:xfrm>
              <a:off x="0" y="-152400"/>
              <a:ext cx="21075550" cy="4521246"/>
            </a:xfrm>
            <a:prstGeom prst="rect">
              <a:avLst/>
            </a:prstGeom>
          </p:spPr>
          <p:txBody>
            <a:bodyPr anchor="t" rtlCol="false" tIns="0" lIns="0" bIns="0" rIns="0"/>
            <a:lstStyle/>
            <a:p>
              <a:pPr algn="ctr">
                <a:lnSpc>
                  <a:spcPts val="7770"/>
                </a:lnSpc>
              </a:pPr>
              <a:r>
                <a:rPr lang="en-US" sz="5550" b="true">
                  <a:solidFill>
                    <a:srgbClr val="FEFEFE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The Spontaneous Disaster Volunteer Surge: </a:t>
              </a:r>
            </a:p>
            <a:p>
              <a:pPr algn="ctr">
                <a:lnSpc>
                  <a:spcPts val="7350"/>
                </a:lnSpc>
              </a:pPr>
              <a:r>
                <a:rPr lang="en-US" sz="5250" b="true">
                  <a:solidFill>
                    <a:srgbClr val="FEFEFE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A </a:t>
              </a:r>
              <a:r>
                <a:rPr lang="en-US" b="true" sz="5250" u="sng">
                  <a:solidFill>
                    <a:srgbClr val="FEFEFE"/>
                  </a:solidFill>
                  <a:latin typeface="Poppins Bold"/>
                  <a:ea typeface="Poppins Bold"/>
                  <a:cs typeface="Poppins Bold"/>
                  <a:sym typeface="Poppins Bold"/>
                  <a:hlinkClick r:id="rId6" tooltip="https://app.jotform.com/251037030755146"/>
                </a:rPr>
                <a:t>Field Guide</a:t>
              </a:r>
              <a:r>
                <a:rPr lang="en-US" sz="5250" b="true">
                  <a:solidFill>
                    <a:srgbClr val="FEFEFE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 for Volunteer Managers</a:t>
              </a:r>
            </a:p>
            <a:p>
              <a:pPr algn="ctr">
                <a:lnSpc>
                  <a:spcPts val="7559"/>
                </a:lnSpc>
              </a:pPr>
            </a:p>
          </p:txBody>
        </p:sp>
      </p:grpSp>
      <p:grpSp>
        <p:nvGrpSpPr>
          <p:cNvPr name="Group 29" id="29"/>
          <p:cNvGrpSpPr/>
          <p:nvPr/>
        </p:nvGrpSpPr>
        <p:grpSpPr>
          <a:xfrm rot="0">
            <a:off x="6589472" y="9831106"/>
            <a:ext cx="5109055" cy="247761"/>
            <a:chOff x="0" y="0"/>
            <a:chExt cx="6812074" cy="330348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6812074" cy="330348"/>
            </a:xfrm>
            <a:custGeom>
              <a:avLst/>
              <a:gdLst/>
              <a:ahLst/>
              <a:cxnLst/>
              <a:rect r="r" b="b" t="t" l="l"/>
              <a:pathLst>
                <a:path h="330348" w="6812074">
                  <a:moveTo>
                    <a:pt x="0" y="0"/>
                  </a:moveTo>
                  <a:lnTo>
                    <a:pt x="6812074" y="0"/>
                  </a:lnTo>
                  <a:lnTo>
                    <a:pt x="6812074" y="330348"/>
                  </a:lnTo>
                  <a:lnTo>
                    <a:pt x="0" y="33034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31" id="31"/>
            <p:cNvSpPr txBox="true"/>
            <p:nvPr/>
          </p:nvSpPr>
          <p:spPr>
            <a:xfrm>
              <a:off x="0" y="-19050"/>
              <a:ext cx="6812074" cy="349398"/>
            </a:xfrm>
            <a:prstGeom prst="rect">
              <a:avLst/>
            </a:prstGeom>
          </p:spPr>
          <p:txBody>
            <a:bodyPr anchor="t" rtlCol="false" tIns="0" lIns="0" bIns="0" rIns="0"/>
            <a:lstStyle/>
            <a:p>
              <a:pPr algn="ctr">
                <a:lnSpc>
                  <a:spcPts val="2098"/>
                </a:lnSpc>
              </a:pPr>
              <a:r>
                <a:rPr lang="en-US" sz="1498" u="sng">
                  <a:solidFill>
                    <a:srgbClr val="FEFEFE"/>
                  </a:solidFill>
                  <a:latin typeface="Canva Sans"/>
                  <a:ea typeface="Canva Sans"/>
                  <a:cs typeface="Canva Sans"/>
                  <a:sym typeface="Canva Sans"/>
                  <a:hlinkClick r:id="rId7" tooltip="https://app.jotform.com/251037030755146"/>
                </a:rPr>
                <a:t>https://app.jotform.com/251037030755146</a:t>
              </a:r>
            </a:p>
          </p:txBody>
        </p:sp>
      </p:grpSp>
      <p:sp>
        <p:nvSpPr>
          <p:cNvPr name="Freeform 32" id="32"/>
          <p:cNvSpPr/>
          <p:nvPr/>
        </p:nvSpPr>
        <p:spPr>
          <a:xfrm flipH="false" flipV="false" rot="0">
            <a:off x="11516973" y="2993635"/>
            <a:ext cx="6018234" cy="6139117"/>
          </a:xfrm>
          <a:custGeom>
            <a:avLst/>
            <a:gdLst/>
            <a:ahLst/>
            <a:cxnLst/>
            <a:rect r="r" b="b" t="t" l="l"/>
            <a:pathLst>
              <a:path h="6139117" w="6018234">
                <a:moveTo>
                  <a:pt x="0" y="0"/>
                </a:moveTo>
                <a:lnTo>
                  <a:pt x="6018235" y="0"/>
                </a:lnTo>
                <a:lnTo>
                  <a:pt x="6018235" y="6139118"/>
                </a:lnTo>
                <a:lnTo>
                  <a:pt x="0" y="6139118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DAGnobawKQI</dc:identifier>
  <dcterms:modified xsi:type="dcterms:W3CDTF">2011-08-01T06:04:30Z</dcterms:modified>
  <cp:revision>1</cp:revision>
  <dc:title>The Spontaneous Disaster Volunteer Surge A Field Guide for Volunteer Managers (2).pptx</dc:title>
</cp:coreProperties>
</file>