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7" r:id="rId1"/>
  </p:sldMasterIdLst>
  <p:notesMasterIdLst>
    <p:notesMasterId r:id="rId27"/>
  </p:notesMasterIdLst>
  <p:sldIdLst>
    <p:sldId id="256" r:id="rId2"/>
    <p:sldId id="311" r:id="rId3"/>
    <p:sldId id="310" r:id="rId4"/>
    <p:sldId id="309" r:id="rId5"/>
    <p:sldId id="301" r:id="rId6"/>
    <p:sldId id="295" r:id="rId7"/>
    <p:sldId id="302" r:id="rId8"/>
    <p:sldId id="312" r:id="rId9"/>
    <p:sldId id="296" r:id="rId10"/>
    <p:sldId id="315" r:id="rId11"/>
    <p:sldId id="297" r:id="rId12"/>
    <p:sldId id="299" r:id="rId13"/>
    <p:sldId id="305" r:id="rId14"/>
    <p:sldId id="316" r:id="rId15"/>
    <p:sldId id="300" r:id="rId16"/>
    <p:sldId id="314" r:id="rId17"/>
    <p:sldId id="313" r:id="rId18"/>
    <p:sldId id="320" r:id="rId19"/>
    <p:sldId id="321" r:id="rId20"/>
    <p:sldId id="322" r:id="rId21"/>
    <p:sldId id="318" r:id="rId22"/>
    <p:sldId id="308" r:id="rId23"/>
    <p:sldId id="306" r:id="rId24"/>
    <p:sldId id="319" r:id="rId25"/>
    <p:sldId id="307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ousine" panose="02070409020205020404" pitchFamily="49" charset="0"/>
      <p:regular r:id="rId32"/>
      <p:bold r:id="rId33"/>
      <p:italic r:id="rId34"/>
      <p:boldItalic r:id="rId35"/>
    </p:embeddedFont>
    <p:embeddedFont>
      <p:font typeface="SF Compact Rounded" pitchFamily="2" charset="77"/>
      <p:regular r:id="rId36"/>
      <p:bold r:id="rId37"/>
    </p:embeddedFont>
    <p:embeddedFont>
      <p:font typeface="SF Compact Rounded Heavy" pitchFamily="2" charset="77"/>
      <p:bold r:id="rId38"/>
    </p:embeddedFont>
    <p:embeddedFont>
      <p:font typeface="SF COMPACT ROUNDED MEDIUM" pitchFamily="2" charset="77"/>
      <p:regular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516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C55EEA4-988B-492D-99E5-9B07CBB69424}">
  <a:tblStyle styleId="{FC55EEA4-988B-492D-99E5-9B07CBB6942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216E642-95D0-4B56-8B43-F84085D11474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48"/>
    <p:restoredTop sz="94576"/>
  </p:normalViewPr>
  <p:slideViewPr>
    <p:cSldViewPr snapToGrid="0" showGuides="1">
      <p:cViewPr varScale="1">
        <p:scale>
          <a:sx n="251" d="100"/>
          <a:sy n="251" d="100"/>
        </p:scale>
        <p:origin x="4760" y="176"/>
      </p:cViewPr>
      <p:guideLst>
        <p:guide pos="516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96" d="100"/>
        <a:sy n="19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094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72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002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798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6464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244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5324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915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141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265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128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914400" y="2980865"/>
            <a:ext cx="721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 b="1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 rot="5400000">
            <a:off x="4527178" y="744699"/>
            <a:ext cx="92588" cy="7106863"/>
          </a:xfrm>
          <a:custGeom>
            <a:avLst/>
            <a:gdLst/>
            <a:ahLst/>
            <a:cxnLst/>
            <a:rect l="l" t="t" r="r" b="b"/>
            <a:pathLst>
              <a:path w="4938" h="91029" extrusionOk="0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4" name="Google Shape;14;p2"/>
          <p:cNvSpPr/>
          <p:nvPr/>
        </p:nvSpPr>
        <p:spPr>
          <a:xfrm rot="10800000">
            <a:off x="660997" y="3645101"/>
            <a:ext cx="1080000" cy="99510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rgbClr val="FFFFFF"/>
            </a:solidFill>
            <a:prstDash val="dash"/>
            <a:round/>
            <a:headEnd type="triangl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cxnSp>
        <p:nvCxnSpPr>
          <p:cNvPr id="15" name="Google Shape;15;p2"/>
          <p:cNvCxnSpPr/>
          <p:nvPr/>
        </p:nvCxnSpPr>
        <p:spPr>
          <a:xfrm>
            <a:off x="8296743" y="2299856"/>
            <a:ext cx="0" cy="20751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triangle" w="sm" len="sm"/>
            <a:tailEnd type="triangle" w="sm" len="sm"/>
          </a:ln>
        </p:spPr>
      </p:cxnSp>
      <p:sp>
        <p:nvSpPr>
          <p:cNvPr id="16" name="Google Shape;16;p2"/>
          <p:cNvSpPr/>
          <p:nvPr/>
        </p:nvSpPr>
        <p:spPr>
          <a:xfrm rot="-5400000">
            <a:off x="4525703" y="-1293868"/>
            <a:ext cx="92588" cy="7106863"/>
          </a:xfrm>
          <a:custGeom>
            <a:avLst/>
            <a:gdLst/>
            <a:ahLst/>
            <a:cxnLst/>
            <a:rect l="l" t="t" r="r" b="b"/>
            <a:pathLst>
              <a:path w="4938" h="91029" extrusionOk="0">
                <a:moveTo>
                  <a:pt x="0" y="0"/>
                </a:moveTo>
                <a:lnTo>
                  <a:pt x="4938" y="0"/>
                </a:lnTo>
                <a:lnTo>
                  <a:pt x="4938" y="91029"/>
                </a:lnTo>
                <a:lnTo>
                  <a:pt x="0" y="91029"/>
                </a:lnTo>
              </a:path>
            </a:pathLst>
          </a:custGeom>
          <a:noFill/>
          <a:ln w="9525" cap="flat" cmpd="sng">
            <a:solidFill>
              <a:srgbClr val="FFFFFF"/>
            </a:solidFill>
            <a:prstDash val="dashDot"/>
            <a:miter lim="8000"/>
            <a:headEnd type="none" w="med" len="med"/>
            <a:tailEnd type="none" w="med" len="med"/>
          </a:ln>
        </p:spPr>
      </p:sp>
      <p:sp>
        <p:nvSpPr>
          <p:cNvPr id="17" name="Google Shape;17;p2"/>
          <p:cNvSpPr/>
          <p:nvPr/>
        </p:nvSpPr>
        <p:spPr>
          <a:xfrm>
            <a:off x="7216304" y="1888685"/>
            <a:ext cx="1395000" cy="1285500"/>
          </a:xfrm>
          <a:prstGeom prst="arc">
            <a:avLst>
              <a:gd name="adj1" fmla="val 16200000"/>
              <a:gd name="adj2" fmla="val 0"/>
            </a:avLst>
          </a:prstGeom>
          <a:noFill/>
          <a:ln w="9525" cap="flat" cmpd="sng">
            <a:solidFill>
              <a:srgbClr val="FFFFFF"/>
            </a:solidFill>
            <a:prstDash val="dash"/>
            <a:round/>
            <a:headEnd type="triangle" w="sm" len="sm"/>
            <a:tailEnd type="triangl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43129" y="285136"/>
            <a:ext cx="8290800" cy="622097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3200" b="1" i="0">
                <a:latin typeface="SF Compact Rounded" pitchFamily="2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43225" y="1125000"/>
            <a:ext cx="8290800" cy="36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80990">
              <a:spcBef>
                <a:spcPts val="600"/>
              </a:spcBef>
              <a:spcAft>
                <a:spcPts val="0"/>
              </a:spcAft>
              <a:buSzPts val="2400"/>
              <a:buChar char="▪"/>
              <a:defRPr b="0" i="0">
                <a:latin typeface="SF Compact Rounded Medium" pitchFamily="2" charset="77"/>
              </a:defRPr>
            </a:lvl1pPr>
            <a:lvl2pPr marL="914377" lvl="1" indent="-380990"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566" lvl="2" indent="-38099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754" lvl="3" indent="-38099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5943" lvl="4" indent="-38099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131" lvl="5" indent="-38099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320" lvl="6" indent="-38099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509" lvl="7" indent="-38099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697" lvl="8" indent="-38099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 dirty="0"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523158" y="4641567"/>
            <a:ext cx="461100" cy="29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accen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905B7B1-CA2A-343C-9841-CBABC04B3D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Google Shape;6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8" y="0"/>
            <a:ext cx="9141767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91701" y="96300"/>
            <a:ext cx="8966100" cy="49452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04329" y="210034"/>
            <a:ext cx="8229600" cy="697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usine"/>
              <a:buNone/>
              <a:defRPr sz="2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r>
              <a:rPr lang="en-US" dirty="0"/>
              <a:t>X</a:t>
            </a:r>
            <a:endParaRPr dirty="0"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57200" y="1003532"/>
            <a:ext cx="8229600" cy="3760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▪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▫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endParaRPr dirty="0"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523158" y="4641567"/>
            <a:ext cx="4611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0000"/>
          </a:solidFill>
          <a:latin typeface="SF Compact Rounded Heavy" pitchFamily="2" charset="77"/>
          <a:ea typeface="SF Compact Rounded Heavy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000" b="0" i="0" u="none" strike="noStrike" cap="none">
          <a:solidFill>
            <a:srgbClr val="000000"/>
          </a:solidFill>
          <a:latin typeface="SF Compact Rounded" pitchFamily="2" charset="77"/>
          <a:ea typeface="SF Compact Rounded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jpeg"/><Relationship Id="rId7" Type="http://schemas.openxmlformats.org/officeDocument/2006/relationships/image" Target="../media/image16.png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5.jpeg"/><Relationship Id="rId20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23" Type="http://schemas.openxmlformats.org/officeDocument/2006/relationships/image" Target="../media/image32.png"/><Relationship Id="rId10" Type="http://schemas.openxmlformats.org/officeDocument/2006/relationships/image" Target="../media/image19.jpe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jpe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1"/>
          <p:cNvSpPr txBox="1">
            <a:spLocks noGrp="1"/>
          </p:cNvSpPr>
          <p:nvPr>
            <p:ph type="ctrTitle"/>
          </p:nvPr>
        </p:nvSpPr>
        <p:spPr>
          <a:xfrm>
            <a:off x="965700" y="3147598"/>
            <a:ext cx="7212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dirty="0"/>
              <a:t>VOLUNTEER</a:t>
            </a:r>
            <a:br>
              <a:rPr lang="en" dirty="0"/>
            </a:br>
            <a:r>
              <a:rPr lang="en" dirty="0"/>
              <a:t>COORDINATION</a:t>
            </a:r>
            <a:br>
              <a:rPr lang="en" dirty="0"/>
            </a:br>
            <a:r>
              <a:rPr lang="en" sz="3200" dirty="0"/>
              <a:t>26 FEB 2025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25684CF-EAFC-2DD0-034D-7033B531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0CCDB-9B29-2256-E655-76BF5B1C6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0"/>
            <a:ext cx="8290800" cy="3639000"/>
          </a:xfrm>
        </p:spPr>
        <p:txBody>
          <a:bodyPr/>
          <a:lstStyle/>
          <a:p>
            <a:r>
              <a:rPr lang="en-US" dirty="0"/>
              <a:t>Welcome and Introductions</a:t>
            </a:r>
          </a:p>
          <a:p>
            <a:r>
              <a:rPr lang="en-US" dirty="0"/>
              <a:t>Steering Committee</a:t>
            </a:r>
          </a:p>
          <a:p>
            <a:r>
              <a:rPr lang="en-US" dirty="0"/>
              <a:t>Presentation to Houston Ready Roundtable (attached) </a:t>
            </a:r>
          </a:p>
          <a:p>
            <a:pPr lvl="1"/>
            <a:r>
              <a:rPr lang="en-US" dirty="0">
                <a:latin typeface="SF Compact Rounded" pitchFamily="2" charset="77"/>
              </a:rPr>
              <a:t>Review the overall design and reach/confirm a consensus on moving forward.</a:t>
            </a:r>
          </a:p>
          <a:p>
            <a:pPr lvl="1"/>
            <a:r>
              <a:rPr lang="en-US" dirty="0"/>
              <a:t>Updates / Work in Process</a:t>
            </a:r>
          </a:p>
          <a:p>
            <a:pPr lvl="2"/>
            <a:r>
              <a:rPr lang="en-US" dirty="0">
                <a:latin typeface="SF Compact Rounded" pitchFamily="2" charset="77"/>
              </a:rPr>
              <a:t>Job descriptions (attached)</a:t>
            </a:r>
          </a:p>
          <a:p>
            <a:pPr lvl="2"/>
            <a:r>
              <a:rPr lang="en-US" dirty="0">
                <a:latin typeface="SF Compact Rounded" pitchFamily="2" charset="77"/>
              </a:rPr>
              <a:t>Volunteer Houston Redesign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9E8E5-9D28-3D35-E5F4-6A3ED715362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7"/>
            <a:ext cx="461100" cy="2919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7907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25684CF-EAFC-2DD0-034D-7033B5319D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0CCDB-9B29-2256-E655-76BF5B1C6B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0"/>
            <a:ext cx="8290800" cy="3639000"/>
          </a:xfrm>
        </p:spPr>
        <p:txBody>
          <a:bodyPr/>
          <a:lstStyle/>
          <a:p>
            <a:r>
              <a:rPr lang="en-US" dirty="0"/>
              <a:t>Divide and conquer! </a:t>
            </a:r>
          </a:p>
          <a:p>
            <a:pPr lvl="1"/>
            <a:r>
              <a:rPr lang="en-US" dirty="0">
                <a:latin typeface="SF Compact Rounded" pitchFamily="2" charset="77"/>
              </a:rPr>
              <a:t>Establish work teams, scopes, deliverables, and schedule for near-term implementation (May 28th)</a:t>
            </a:r>
          </a:p>
          <a:p>
            <a:r>
              <a:rPr lang="en-US" dirty="0"/>
              <a:t>Confirm the meeting schedule and modify it as required.</a:t>
            </a:r>
          </a:p>
          <a:p>
            <a:r>
              <a:rPr lang="en-US" dirty="0"/>
              <a:t>Next Meeting.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9E8E5-9D28-3D35-E5F4-6A3ED715362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7"/>
            <a:ext cx="461100" cy="2919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99031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D0684-4998-EBA0-FE6B-9915CF998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29" y="285136"/>
            <a:ext cx="8290800" cy="622097"/>
          </a:xfrm>
        </p:spPr>
        <p:txBody>
          <a:bodyPr/>
          <a:lstStyle/>
          <a:p>
            <a:r>
              <a:rPr lang="en-US" dirty="0"/>
              <a:t>Steering Committee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DBF03-BD4F-7E8F-F1B7-BA8D63C1A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0"/>
            <a:ext cx="8290800" cy="3639000"/>
          </a:xfrm>
        </p:spPr>
        <p:txBody>
          <a:bodyPr/>
          <a:lstStyle/>
          <a:p>
            <a:r>
              <a:rPr lang="en-US" dirty="0"/>
              <a:t>Brooke Campbell, United Way of Greater Houston, GHDA</a:t>
            </a:r>
          </a:p>
          <a:p>
            <a:r>
              <a:rPr lang="en-US" dirty="0"/>
              <a:t>Gary Flaharty, TGCRVOAD</a:t>
            </a:r>
          </a:p>
          <a:p>
            <a:r>
              <a:rPr lang="en-US" dirty="0"/>
              <a:t>Jeremy Samuels, Interfaith Ministries</a:t>
            </a:r>
          </a:p>
          <a:p>
            <a:r>
              <a:rPr lang="en-US" dirty="0"/>
              <a:t>Robert </a:t>
            </a:r>
            <a:r>
              <a:rPr lang="en-US" dirty="0" err="1"/>
              <a:t>Nnake</a:t>
            </a:r>
            <a:r>
              <a:rPr lang="en-US" dirty="0"/>
              <a:t>, Harris County, County Judge's Office</a:t>
            </a:r>
          </a:p>
          <a:p>
            <a:r>
              <a:rPr lang="en-US" dirty="0"/>
              <a:t>Roman Aguilar, City of Houston, DON</a:t>
            </a:r>
          </a:p>
          <a:p>
            <a:r>
              <a:rPr lang="en-US" dirty="0"/>
              <a:t>Stephanie Wright, HCOHSEM</a:t>
            </a:r>
          </a:p>
          <a:p>
            <a:r>
              <a:rPr lang="en-US" dirty="0"/>
              <a:t>Tommy Holstein, Baker Ripley</a:t>
            </a:r>
          </a:p>
          <a:p>
            <a:r>
              <a:rPr lang="en-US" dirty="0"/>
              <a:t>Trevor Barnet, The Restoration Team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ED7448-2E19-49A9-D9E2-81F6BA67652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7"/>
            <a:ext cx="461100" cy="2919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728754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rris County free map, free blank map, free outline map, free base map  outline">
            <a:extLst>
              <a:ext uri="{FF2B5EF4-FFF2-40B4-BE49-F238E27FC236}">
                <a16:creationId xmlns:a16="http://schemas.microsoft.com/office/drawing/2014/main" id="{E43182D8-9604-1B9E-F54C-C027B411B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94ADBD"/>
              </a:clrFrom>
              <a:clrTo>
                <a:srgbClr val="94ADB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65673" y="1754767"/>
            <a:ext cx="2385207" cy="2039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itle 5">
            <a:extLst>
              <a:ext uri="{FF2B5EF4-FFF2-40B4-BE49-F238E27FC236}">
                <a16:creationId xmlns:a16="http://schemas.microsoft.com/office/drawing/2014/main" id="{FC39873D-D4C6-EF20-5C64-5F10CC5CB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Process Overview</a:t>
            </a:r>
          </a:p>
        </p:txBody>
      </p:sp>
      <p:pic>
        <p:nvPicPr>
          <p:cNvPr id="1038" name="Picture 1037">
            <a:extLst>
              <a:ext uri="{FF2B5EF4-FFF2-40B4-BE49-F238E27FC236}">
                <a16:creationId xmlns:a16="http://schemas.microsoft.com/office/drawing/2014/main" id="{034F4610-DF1A-4082-94AB-65A58CB3D5A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9477" y="3394622"/>
            <a:ext cx="1043763" cy="5820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9BBBA-572C-383F-6A16-C3D2F7FEE284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5</a:t>
            </a:fld>
            <a:endParaRPr lang="e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D5BE23-05FE-661C-8AA9-C8DA9DBFED4B}"/>
              </a:ext>
            </a:extLst>
          </p:cNvPr>
          <p:cNvSpPr/>
          <p:nvPr/>
        </p:nvSpPr>
        <p:spPr>
          <a:xfrm>
            <a:off x="2831205" y="1949575"/>
            <a:ext cx="1378363" cy="165946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chemeClr val="tx1"/>
                </a:solidFill>
              </a:rPr>
              <a:t>Volunteer</a:t>
            </a:r>
            <a:br>
              <a:rPr lang="en-US" sz="1800" dirty="0">
                <a:solidFill>
                  <a:schemeClr val="tx1"/>
                </a:solidFill>
              </a:rPr>
            </a:br>
            <a:r>
              <a:rPr lang="en-US" sz="1800" dirty="0">
                <a:solidFill>
                  <a:schemeClr val="tx1"/>
                </a:solidFill>
              </a:rPr>
              <a:t>Portal</a:t>
            </a:r>
          </a:p>
          <a:p>
            <a:r>
              <a:rPr lang="en-US" sz="1800" dirty="0">
                <a:solidFill>
                  <a:schemeClr val="tx1"/>
                </a:solidFill>
              </a:rPr>
              <a:t>@</a:t>
            </a:r>
          </a:p>
          <a:p>
            <a:r>
              <a:rPr lang="en-US" sz="1800" dirty="0">
                <a:solidFill>
                  <a:schemeClr val="tx1"/>
                </a:solidFill>
              </a:rPr>
              <a:t>Volunteer Houston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BA8D26-6857-0C20-274D-C24E10B0DBD5}"/>
              </a:ext>
            </a:extLst>
          </p:cNvPr>
          <p:cNvSpPr/>
          <p:nvPr/>
        </p:nvSpPr>
        <p:spPr>
          <a:xfrm>
            <a:off x="4763976" y="1679221"/>
            <a:ext cx="1320803" cy="51646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VOADs and NGOs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8262F9-1820-C30B-F3A1-A1D6337F8B5F}"/>
              </a:ext>
            </a:extLst>
          </p:cNvPr>
          <p:cNvSpPr/>
          <p:nvPr/>
        </p:nvSpPr>
        <p:spPr>
          <a:xfrm>
            <a:off x="4762465" y="2836647"/>
            <a:ext cx="1320801" cy="516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Jurisdictions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723D8F-1DC8-3F62-A1A2-2E66478FB7CB}"/>
              </a:ext>
            </a:extLst>
          </p:cNvPr>
          <p:cNvSpPr/>
          <p:nvPr/>
        </p:nvSpPr>
        <p:spPr>
          <a:xfrm>
            <a:off x="4786139" y="1096917"/>
            <a:ext cx="1320803" cy="51646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VOADs and NGOs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915F4CF-D1A5-F1E4-7BF1-6AEFD5BB2A16}"/>
              </a:ext>
            </a:extLst>
          </p:cNvPr>
          <p:cNvSpPr/>
          <p:nvPr/>
        </p:nvSpPr>
        <p:spPr>
          <a:xfrm>
            <a:off x="4762464" y="3415359"/>
            <a:ext cx="1320801" cy="516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Jurisdictions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6D0CBED-EB89-FA5A-70D3-35048AA775D9}"/>
              </a:ext>
            </a:extLst>
          </p:cNvPr>
          <p:cNvSpPr/>
          <p:nvPr/>
        </p:nvSpPr>
        <p:spPr>
          <a:xfrm>
            <a:off x="8024291" y="2571750"/>
            <a:ext cx="352827" cy="3455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6B86CF7-17E8-FD68-5A54-D8497A8B0A24}"/>
              </a:ext>
            </a:extLst>
          </p:cNvPr>
          <p:cNvSpPr/>
          <p:nvPr/>
        </p:nvSpPr>
        <p:spPr>
          <a:xfrm>
            <a:off x="7625793" y="2932668"/>
            <a:ext cx="352827" cy="3455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AD17749-FF9A-E2F4-CA1A-4411FBAF3388}"/>
              </a:ext>
            </a:extLst>
          </p:cNvPr>
          <p:cNvSpPr/>
          <p:nvPr/>
        </p:nvSpPr>
        <p:spPr>
          <a:xfrm>
            <a:off x="7478921" y="2170952"/>
            <a:ext cx="352827" cy="34553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35E61B-7E04-EBE4-4DDB-B1787974B36F}"/>
              </a:ext>
            </a:extLst>
          </p:cNvPr>
          <p:cNvSpPr/>
          <p:nvPr/>
        </p:nvSpPr>
        <p:spPr>
          <a:xfrm>
            <a:off x="4763976" y="2257934"/>
            <a:ext cx="1320803" cy="51646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VOADs and NGOs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6198DC-C718-225B-770C-68EAA04836FE}"/>
              </a:ext>
            </a:extLst>
          </p:cNvPr>
          <p:cNvSpPr/>
          <p:nvPr/>
        </p:nvSpPr>
        <p:spPr>
          <a:xfrm>
            <a:off x="4762462" y="3994073"/>
            <a:ext cx="1320801" cy="51646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Jurisdictions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5707E7B-7E5E-6A21-9D8E-44410E72BE38}"/>
              </a:ext>
            </a:extLst>
          </p:cNvPr>
          <p:cNvSpPr/>
          <p:nvPr/>
        </p:nvSpPr>
        <p:spPr>
          <a:xfrm>
            <a:off x="6814812" y="2134566"/>
            <a:ext cx="352827" cy="34553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F6F8D11-92CE-30ED-2EFE-42EB6725077B}"/>
              </a:ext>
            </a:extLst>
          </p:cNvPr>
          <p:cNvSpPr/>
          <p:nvPr/>
        </p:nvSpPr>
        <p:spPr>
          <a:xfrm>
            <a:off x="7197703" y="2516166"/>
            <a:ext cx="352827" cy="34553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0D714AC-8B08-7777-4796-56B583CACD1D}"/>
              </a:ext>
            </a:extLst>
          </p:cNvPr>
          <p:cNvSpPr/>
          <p:nvPr/>
        </p:nvSpPr>
        <p:spPr>
          <a:xfrm>
            <a:off x="8061921" y="3061053"/>
            <a:ext cx="352827" cy="345533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3FCD2C7-BD94-9F74-4383-74552F9C3B37}"/>
              </a:ext>
            </a:extLst>
          </p:cNvPr>
          <p:cNvCxnSpPr>
            <a:stCxn id="9" idx="3"/>
            <a:endCxn id="14" idx="1"/>
          </p:cNvCxnSpPr>
          <p:nvPr/>
        </p:nvCxnSpPr>
        <p:spPr>
          <a:xfrm>
            <a:off x="6106942" y="1355151"/>
            <a:ext cx="1423649" cy="8664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D24BA44-88B7-DCB2-80B0-79E4F7AE73AA}"/>
              </a:ext>
            </a:extLst>
          </p:cNvPr>
          <p:cNvCxnSpPr>
            <a:cxnSpLocks/>
            <a:stCxn id="7" idx="3"/>
            <a:endCxn id="12" idx="2"/>
          </p:cNvCxnSpPr>
          <p:nvPr/>
        </p:nvCxnSpPr>
        <p:spPr>
          <a:xfrm>
            <a:off x="6084779" y="1937456"/>
            <a:ext cx="1939512" cy="8070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06DF024-F595-F66C-7456-5F9AC1DEF4A2}"/>
              </a:ext>
            </a:extLst>
          </p:cNvPr>
          <p:cNvCxnSpPr>
            <a:cxnSpLocks/>
            <a:stCxn id="2" idx="3"/>
            <a:endCxn id="13" idx="2"/>
          </p:cNvCxnSpPr>
          <p:nvPr/>
        </p:nvCxnSpPr>
        <p:spPr>
          <a:xfrm>
            <a:off x="6084779" y="2516167"/>
            <a:ext cx="1541015" cy="58926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F475F46-A3AA-4F39-269C-F1F64C9605C8}"/>
              </a:ext>
            </a:extLst>
          </p:cNvPr>
          <p:cNvCxnSpPr>
            <a:cxnSpLocks/>
            <a:stCxn id="11" idx="3"/>
            <a:endCxn id="18" idx="3"/>
          </p:cNvCxnSpPr>
          <p:nvPr/>
        </p:nvCxnSpPr>
        <p:spPr>
          <a:xfrm flipV="1">
            <a:off x="6083264" y="3355983"/>
            <a:ext cx="2030329" cy="89632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BD3DF6A-71FD-89B6-CF14-12065880DED8}"/>
              </a:ext>
            </a:extLst>
          </p:cNvPr>
          <p:cNvCxnSpPr>
            <a:cxnSpLocks/>
            <a:stCxn id="10" idx="3"/>
            <a:endCxn id="17" idx="2"/>
          </p:cNvCxnSpPr>
          <p:nvPr/>
        </p:nvCxnSpPr>
        <p:spPr>
          <a:xfrm flipV="1">
            <a:off x="6083265" y="2688933"/>
            <a:ext cx="1114439" cy="984660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E825DAF-D417-0B8F-C6C7-7B846004E409}"/>
              </a:ext>
            </a:extLst>
          </p:cNvPr>
          <p:cNvCxnSpPr>
            <a:cxnSpLocks/>
            <a:stCxn id="8" idx="3"/>
            <a:endCxn id="16" idx="3"/>
          </p:cNvCxnSpPr>
          <p:nvPr/>
        </p:nvCxnSpPr>
        <p:spPr>
          <a:xfrm flipV="1">
            <a:off x="6083265" y="2429497"/>
            <a:ext cx="783217" cy="665384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1EE9455A-F0CC-65D1-3776-DB8006AA6EAD}"/>
              </a:ext>
            </a:extLst>
          </p:cNvPr>
          <p:cNvCxnSpPr>
            <a:cxnSpLocks/>
            <a:endCxn id="9" idx="1"/>
          </p:cNvCxnSpPr>
          <p:nvPr/>
        </p:nvCxnSpPr>
        <p:spPr>
          <a:xfrm flipV="1">
            <a:off x="4191206" y="1355151"/>
            <a:ext cx="594935" cy="1424159"/>
          </a:xfrm>
          <a:prstGeom prst="straightConnector1">
            <a:avLst/>
          </a:prstGeom>
          <a:ln w="38100">
            <a:solidFill>
              <a:srgbClr val="FFFF6E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568C1C6-5469-2801-38A2-B0DBF474E98E}"/>
              </a:ext>
            </a:extLst>
          </p:cNvPr>
          <p:cNvCxnSpPr>
            <a:cxnSpLocks/>
            <a:endCxn id="7" idx="1"/>
          </p:cNvCxnSpPr>
          <p:nvPr/>
        </p:nvCxnSpPr>
        <p:spPr>
          <a:xfrm flipV="1">
            <a:off x="4191205" y="1937455"/>
            <a:ext cx="572772" cy="841855"/>
          </a:xfrm>
          <a:prstGeom prst="straightConnector1">
            <a:avLst/>
          </a:prstGeom>
          <a:ln w="38100">
            <a:solidFill>
              <a:srgbClr val="FFFF6E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87C835C-41AE-A185-9640-DA4BF087237E}"/>
              </a:ext>
            </a:extLst>
          </p:cNvPr>
          <p:cNvCxnSpPr>
            <a:cxnSpLocks/>
            <a:endCxn id="2" idx="1"/>
          </p:cNvCxnSpPr>
          <p:nvPr/>
        </p:nvCxnSpPr>
        <p:spPr>
          <a:xfrm flipV="1">
            <a:off x="4191205" y="2516168"/>
            <a:ext cx="572772" cy="263141"/>
          </a:xfrm>
          <a:prstGeom prst="straightConnector1">
            <a:avLst/>
          </a:prstGeom>
          <a:ln w="38100">
            <a:solidFill>
              <a:srgbClr val="FFFF6E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99C03E18-D80C-7CBC-0C9C-75902702877E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4191205" y="2779309"/>
            <a:ext cx="571259" cy="315572"/>
          </a:xfrm>
          <a:prstGeom prst="straightConnector1">
            <a:avLst/>
          </a:prstGeom>
          <a:ln w="38100">
            <a:solidFill>
              <a:srgbClr val="FFFF6E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EB116E05-75D0-2822-0228-92C2E8EF8F42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4191204" y="2779309"/>
            <a:ext cx="571259" cy="894285"/>
          </a:xfrm>
          <a:prstGeom prst="straightConnector1">
            <a:avLst/>
          </a:prstGeom>
          <a:ln w="38100">
            <a:solidFill>
              <a:srgbClr val="FFFF6E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35067DDB-8796-EA8A-C21D-D3816C8366A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4191205" y="2779308"/>
            <a:ext cx="571257" cy="1472999"/>
          </a:xfrm>
          <a:prstGeom prst="straightConnector1">
            <a:avLst/>
          </a:prstGeom>
          <a:ln w="38100">
            <a:solidFill>
              <a:srgbClr val="FFFF6E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24" name="Straight Arrow Connector 1023">
            <a:extLst>
              <a:ext uri="{FF2B5EF4-FFF2-40B4-BE49-F238E27FC236}">
                <a16:creationId xmlns:a16="http://schemas.microsoft.com/office/drawing/2014/main" id="{5A5FDB3A-54E6-8990-5433-40657A26E9AF}"/>
              </a:ext>
            </a:extLst>
          </p:cNvPr>
          <p:cNvCxnSpPr>
            <a:cxnSpLocks/>
          </p:cNvCxnSpPr>
          <p:nvPr/>
        </p:nvCxnSpPr>
        <p:spPr>
          <a:xfrm flipV="1">
            <a:off x="2193562" y="2759431"/>
            <a:ext cx="617767" cy="490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28" name="Straight Arrow Connector 1027">
            <a:extLst>
              <a:ext uri="{FF2B5EF4-FFF2-40B4-BE49-F238E27FC236}">
                <a16:creationId xmlns:a16="http://schemas.microsoft.com/office/drawing/2014/main" id="{0C922915-3D23-C373-42EC-2148B86BEF60}"/>
              </a:ext>
            </a:extLst>
          </p:cNvPr>
          <p:cNvCxnSpPr>
            <a:cxnSpLocks/>
          </p:cNvCxnSpPr>
          <p:nvPr/>
        </p:nvCxnSpPr>
        <p:spPr>
          <a:xfrm flipV="1">
            <a:off x="2201287" y="2936861"/>
            <a:ext cx="617767" cy="490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029" name="Straight Arrow Connector 1028">
            <a:extLst>
              <a:ext uri="{FF2B5EF4-FFF2-40B4-BE49-F238E27FC236}">
                <a16:creationId xmlns:a16="http://schemas.microsoft.com/office/drawing/2014/main" id="{FF9A3359-B1EB-D5FD-98B6-1934F9A93CF9}"/>
              </a:ext>
            </a:extLst>
          </p:cNvPr>
          <p:cNvCxnSpPr>
            <a:cxnSpLocks/>
          </p:cNvCxnSpPr>
          <p:nvPr/>
        </p:nvCxnSpPr>
        <p:spPr>
          <a:xfrm flipV="1">
            <a:off x="2192805" y="2573660"/>
            <a:ext cx="617767" cy="4908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32" name="Freeform 1031">
            <a:extLst>
              <a:ext uri="{FF2B5EF4-FFF2-40B4-BE49-F238E27FC236}">
                <a16:creationId xmlns:a16="http://schemas.microsoft.com/office/drawing/2014/main" id="{A7241A14-1F04-1D96-9A00-74AC2D6D0A05}"/>
              </a:ext>
            </a:extLst>
          </p:cNvPr>
          <p:cNvSpPr/>
          <p:nvPr/>
        </p:nvSpPr>
        <p:spPr>
          <a:xfrm>
            <a:off x="3905582" y="2477011"/>
            <a:ext cx="400257" cy="614181"/>
          </a:xfrm>
          <a:custGeom>
            <a:avLst/>
            <a:gdLst>
              <a:gd name="connsiteX0" fmla="*/ 0 w 369757"/>
              <a:gd name="connsiteY0" fmla="*/ 0 h 639581"/>
              <a:gd name="connsiteX1" fmla="*/ 369757 w 369757"/>
              <a:gd name="connsiteY1" fmla="*/ 4997 h 639581"/>
              <a:gd name="connsiteX2" fmla="*/ 239842 w 369757"/>
              <a:gd name="connsiteY2" fmla="*/ 279817 h 639581"/>
              <a:gd name="connsiteX3" fmla="*/ 219855 w 369757"/>
              <a:gd name="connsiteY3" fmla="*/ 564630 h 639581"/>
              <a:gd name="connsiteX4" fmla="*/ 84944 w 369757"/>
              <a:gd name="connsiteY4" fmla="*/ 639581 h 639581"/>
              <a:gd name="connsiteX5" fmla="*/ 124918 w 369757"/>
              <a:gd name="connsiteY5" fmla="*/ 294807 h 639581"/>
              <a:gd name="connsiteX6" fmla="*/ 0 w 369757"/>
              <a:gd name="connsiteY6" fmla="*/ 0 h 639581"/>
              <a:gd name="connsiteX0" fmla="*/ 0 w 369757"/>
              <a:gd name="connsiteY0" fmla="*/ 0 h 639581"/>
              <a:gd name="connsiteX1" fmla="*/ 369757 w 369757"/>
              <a:gd name="connsiteY1" fmla="*/ 4997 h 639581"/>
              <a:gd name="connsiteX2" fmla="*/ 239842 w 369757"/>
              <a:gd name="connsiteY2" fmla="*/ 279817 h 639581"/>
              <a:gd name="connsiteX3" fmla="*/ 249186 w 369757"/>
              <a:gd name="connsiteY3" fmla="*/ 570980 h 639581"/>
              <a:gd name="connsiteX4" fmla="*/ 84944 w 369757"/>
              <a:gd name="connsiteY4" fmla="*/ 639581 h 639581"/>
              <a:gd name="connsiteX5" fmla="*/ 124918 w 369757"/>
              <a:gd name="connsiteY5" fmla="*/ 294807 h 639581"/>
              <a:gd name="connsiteX6" fmla="*/ 0 w 369757"/>
              <a:gd name="connsiteY6" fmla="*/ 0 h 639581"/>
              <a:gd name="connsiteX0" fmla="*/ 0 w 369757"/>
              <a:gd name="connsiteY0" fmla="*/ 0 h 639581"/>
              <a:gd name="connsiteX1" fmla="*/ 369757 w 369757"/>
              <a:gd name="connsiteY1" fmla="*/ 4997 h 639581"/>
              <a:gd name="connsiteX2" fmla="*/ 239842 w 369757"/>
              <a:gd name="connsiteY2" fmla="*/ 279817 h 639581"/>
              <a:gd name="connsiteX3" fmla="*/ 249186 w 369757"/>
              <a:gd name="connsiteY3" fmla="*/ 570980 h 639581"/>
              <a:gd name="connsiteX4" fmla="*/ 84944 w 369757"/>
              <a:gd name="connsiteY4" fmla="*/ 639581 h 639581"/>
              <a:gd name="connsiteX5" fmla="*/ 124918 w 369757"/>
              <a:gd name="connsiteY5" fmla="*/ 275757 h 639581"/>
              <a:gd name="connsiteX6" fmla="*/ 0 w 369757"/>
              <a:gd name="connsiteY6" fmla="*/ 0 h 639581"/>
              <a:gd name="connsiteX0" fmla="*/ 0 w 369757"/>
              <a:gd name="connsiteY0" fmla="*/ 0 h 639581"/>
              <a:gd name="connsiteX1" fmla="*/ 369757 w 369757"/>
              <a:gd name="connsiteY1" fmla="*/ 4997 h 639581"/>
              <a:gd name="connsiteX2" fmla="*/ 216378 w 369757"/>
              <a:gd name="connsiteY2" fmla="*/ 286167 h 639581"/>
              <a:gd name="connsiteX3" fmla="*/ 249186 w 369757"/>
              <a:gd name="connsiteY3" fmla="*/ 570980 h 639581"/>
              <a:gd name="connsiteX4" fmla="*/ 84944 w 369757"/>
              <a:gd name="connsiteY4" fmla="*/ 639581 h 639581"/>
              <a:gd name="connsiteX5" fmla="*/ 124918 w 369757"/>
              <a:gd name="connsiteY5" fmla="*/ 275757 h 639581"/>
              <a:gd name="connsiteX6" fmla="*/ 0 w 369757"/>
              <a:gd name="connsiteY6" fmla="*/ 0 h 639581"/>
              <a:gd name="connsiteX0" fmla="*/ 0 w 369757"/>
              <a:gd name="connsiteY0" fmla="*/ 0 h 607831"/>
              <a:gd name="connsiteX1" fmla="*/ 369757 w 369757"/>
              <a:gd name="connsiteY1" fmla="*/ 4997 h 607831"/>
              <a:gd name="connsiteX2" fmla="*/ 216378 w 369757"/>
              <a:gd name="connsiteY2" fmla="*/ 286167 h 607831"/>
              <a:gd name="connsiteX3" fmla="*/ 249186 w 369757"/>
              <a:gd name="connsiteY3" fmla="*/ 570980 h 607831"/>
              <a:gd name="connsiteX4" fmla="*/ 117208 w 369757"/>
              <a:gd name="connsiteY4" fmla="*/ 607831 h 607831"/>
              <a:gd name="connsiteX5" fmla="*/ 124918 w 369757"/>
              <a:gd name="connsiteY5" fmla="*/ 275757 h 607831"/>
              <a:gd name="connsiteX6" fmla="*/ 0 w 369757"/>
              <a:gd name="connsiteY6" fmla="*/ 0 h 607831"/>
              <a:gd name="connsiteX0" fmla="*/ 0 w 369757"/>
              <a:gd name="connsiteY0" fmla="*/ 0 h 607831"/>
              <a:gd name="connsiteX1" fmla="*/ 369757 w 369757"/>
              <a:gd name="connsiteY1" fmla="*/ 4997 h 607831"/>
              <a:gd name="connsiteX2" fmla="*/ 216378 w 369757"/>
              <a:gd name="connsiteY2" fmla="*/ 286167 h 607831"/>
              <a:gd name="connsiteX3" fmla="*/ 211057 w 369757"/>
              <a:gd name="connsiteY3" fmla="*/ 583680 h 607831"/>
              <a:gd name="connsiteX4" fmla="*/ 117208 w 369757"/>
              <a:gd name="connsiteY4" fmla="*/ 607831 h 607831"/>
              <a:gd name="connsiteX5" fmla="*/ 124918 w 369757"/>
              <a:gd name="connsiteY5" fmla="*/ 275757 h 607831"/>
              <a:gd name="connsiteX6" fmla="*/ 0 w 369757"/>
              <a:gd name="connsiteY6" fmla="*/ 0 h 607831"/>
              <a:gd name="connsiteX0" fmla="*/ 0 w 369757"/>
              <a:gd name="connsiteY0" fmla="*/ 0 h 607831"/>
              <a:gd name="connsiteX1" fmla="*/ 369757 w 369757"/>
              <a:gd name="connsiteY1" fmla="*/ 4997 h 607831"/>
              <a:gd name="connsiteX2" fmla="*/ 216378 w 369757"/>
              <a:gd name="connsiteY2" fmla="*/ 286167 h 607831"/>
              <a:gd name="connsiteX3" fmla="*/ 211057 w 369757"/>
              <a:gd name="connsiteY3" fmla="*/ 583680 h 607831"/>
              <a:gd name="connsiteX4" fmla="*/ 117208 w 369757"/>
              <a:gd name="connsiteY4" fmla="*/ 607831 h 607831"/>
              <a:gd name="connsiteX5" fmla="*/ 139583 w 369757"/>
              <a:gd name="connsiteY5" fmla="*/ 288457 h 607831"/>
              <a:gd name="connsiteX6" fmla="*/ 0 w 369757"/>
              <a:gd name="connsiteY6" fmla="*/ 0 h 607831"/>
              <a:gd name="connsiteX0" fmla="*/ 0 w 369757"/>
              <a:gd name="connsiteY0" fmla="*/ 0 h 614181"/>
              <a:gd name="connsiteX1" fmla="*/ 369757 w 369757"/>
              <a:gd name="connsiteY1" fmla="*/ 4997 h 614181"/>
              <a:gd name="connsiteX2" fmla="*/ 216378 w 369757"/>
              <a:gd name="connsiteY2" fmla="*/ 286167 h 614181"/>
              <a:gd name="connsiteX3" fmla="*/ 211057 w 369757"/>
              <a:gd name="connsiteY3" fmla="*/ 583680 h 614181"/>
              <a:gd name="connsiteX4" fmla="*/ 134806 w 369757"/>
              <a:gd name="connsiteY4" fmla="*/ 614181 h 614181"/>
              <a:gd name="connsiteX5" fmla="*/ 139583 w 369757"/>
              <a:gd name="connsiteY5" fmla="*/ 288457 h 614181"/>
              <a:gd name="connsiteX6" fmla="*/ 0 w 369757"/>
              <a:gd name="connsiteY6" fmla="*/ 0 h 61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9757" h="614181">
                <a:moveTo>
                  <a:pt x="0" y="0"/>
                </a:moveTo>
                <a:lnTo>
                  <a:pt x="369757" y="4997"/>
                </a:lnTo>
                <a:lnTo>
                  <a:pt x="216378" y="286167"/>
                </a:lnTo>
                <a:cubicBezTo>
                  <a:pt x="214604" y="385338"/>
                  <a:pt x="212831" y="484509"/>
                  <a:pt x="211057" y="583680"/>
                </a:cubicBezTo>
                <a:lnTo>
                  <a:pt x="134806" y="614181"/>
                </a:lnTo>
                <a:cubicBezTo>
                  <a:pt x="136398" y="505606"/>
                  <a:pt x="137991" y="397032"/>
                  <a:pt x="139583" y="28845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loud 4">
            <a:extLst>
              <a:ext uri="{FF2B5EF4-FFF2-40B4-BE49-F238E27FC236}">
                <a16:creationId xmlns:a16="http://schemas.microsoft.com/office/drawing/2014/main" id="{15949F3E-89D2-5AA6-3030-62E2B5F2B1A9}"/>
              </a:ext>
            </a:extLst>
          </p:cNvPr>
          <p:cNvSpPr/>
          <p:nvPr/>
        </p:nvSpPr>
        <p:spPr>
          <a:xfrm>
            <a:off x="311855" y="1785665"/>
            <a:ext cx="2089291" cy="1852032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tx1"/>
              </a:solidFill>
              <a:latin typeface="SF Compact Rounded" pitchFamily="2" charset="77"/>
            </a:endParaRP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753BB48B-5379-C610-79FC-EE9892C783E5}"/>
              </a:ext>
            </a:extLst>
          </p:cNvPr>
          <p:cNvSpPr txBox="1"/>
          <p:nvPr/>
        </p:nvSpPr>
        <p:spPr>
          <a:xfrm>
            <a:off x="433853" y="2214815"/>
            <a:ext cx="18647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1" dirty="0">
                <a:latin typeface="SF Compact Rounded Heavy" pitchFamily="2" charset="77"/>
              </a:rPr>
              <a:t>Potential Unaffiliated Volunteers</a:t>
            </a:r>
          </a:p>
        </p:txBody>
      </p:sp>
    </p:spTree>
    <p:extLst>
      <p:ext uri="{BB962C8B-B14F-4D97-AF65-F5344CB8AC3E}">
        <p14:creationId xmlns:p14="http://schemas.microsoft.com/office/powerpoint/2010/main" val="2782398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DE25A-20B6-5BF1-1EB7-0B435EEC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96E5D8-9A15-927A-8A60-0143448E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1"/>
            <a:ext cx="8290800" cy="3639000"/>
          </a:xfrm>
        </p:spPr>
        <p:txBody>
          <a:bodyPr/>
          <a:lstStyle/>
          <a:p>
            <a:pPr marL="533387" indent="-457189">
              <a:buFont typeface="+mj-lt"/>
              <a:buAutoNum type="arabicPeriod"/>
            </a:pPr>
            <a:r>
              <a:rPr lang="en-US" dirty="0"/>
              <a:t>Establish Targeted Pools of Potential Unaffiliated Spontaneous Volunteers </a:t>
            </a:r>
          </a:p>
          <a:p>
            <a:pPr marL="533387" indent="-457189">
              <a:buFont typeface="+mj-lt"/>
              <a:buAutoNum type="arabicPeriod"/>
            </a:pPr>
            <a:r>
              <a:rPr lang="en-US" dirty="0"/>
              <a:t>Refine the Process for Recruiting, Placing, and Assigning Unaffiliated Volunteers with VOADs, NGOs, and Jurisdictions </a:t>
            </a:r>
            <a:endParaRPr lang="en-US" dirty="0">
              <a:solidFill>
                <a:srgbClr val="FFC000"/>
              </a:solidFill>
            </a:endParaRPr>
          </a:p>
          <a:p>
            <a:pPr marL="533387" indent="-457189">
              <a:buFont typeface="+mj-lt"/>
              <a:buAutoNum type="arabicPeriod"/>
            </a:pPr>
            <a:r>
              <a:rPr lang="en-US" dirty="0"/>
              <a:t>GSD &amp; Deliver Great Volunteer Experiences </a:t>
            </a:r>
            <a:endParaRPr lang="en-US" dirty="0">
              <a:solidFill>
                <a:srgbClr val="FFC000"/>
              </a:solidFill>
            </a:endParaRPr>
          </a:p>
          <a:p>
            <a:pPr marL="533387" indent="-457189">
              <a:buFont typeface="+mj-lt"/>
              <a:buAutoNum type="arabicPeriod"/>
            </a:pPr>
            <a:r>
              <a:rPr lang="en-US" dirty="0"/>
              <a:t>Build Capacity to Accept Unaffiliated Spontaneous Volunteers in the right locations </a:t>
            </a:r>
            <a:endParaRPr lang="en-US" dirty="0">
              <a:solidFill>
                <a:srgbClr val="FFC000"/>
              </a:solidFill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2EEB4-0E6B-5298-1E65-541DA83961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99094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DE25A-20B6-5BF1-1EB7-0B435EEC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Other Issues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96E5D8-9A15-927A-8A60-0143448E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1"/>
            <a:ext cx="8290800" cy="3639000"/>
          </a:xfrm>
        </p:spPr>
        <p:txBody>
          <a:bodyPr/>
          <a:lstStyle/>
          <a:p>
            <a:r>
              <a:rPr lang="en-US" dirty="0"/>
              <a:t>Scalability from “Hyper-Local Disasters” to Declared Disasters</a:t>
            </a:r>
          </a:p>
          <a:p>
            <a:r>
              <a:rPr lang="en-US" dirty="0"/>
              <a:t>Support Short-, Intermediate-, and Long-Term Recovery</a:t>
            </a:r>
          </a:p>
          <a:p>
            <a:r>
              <a:rPr lang="en-US" dirty="0"/>
              <a:t>Responsive  &amp; Flexible</a:t>
            </a:r>
          </a:p>
          <a:p>
            <a:r>
              <a:rPr lang="en-US" dirty="0"/>
              <a:t>Practiced, Drilled</a:t>
            </a:r>
          </a:p>
          <a:p>
            <a:r>
              <a:rPr lang="en-US" dirty="0"/>
              <a:t>Address Multiple Jurisdictions</a:t>
            </a:r>
          </a:p>
          <a:p>
            <a:r>
              <a:rPr lang="en-US" dirty="0"/>
              <a:t>Year-round engagement to maintain readiness and management of blue-sky work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2EEB4-0E6B-5298-1E65-541DA83961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7</a:t>
            </a:fld>
            <a:endParaRPr lang="en"/>
          </a:p>
        </p:txBody>
      </p:sp>
      <p:pic>
        <p:nvPicPr>
          <p:cNvPr id="3" name="Picture 2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D53CB8C6-4C1C-4C44-64DC-F9147D0129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176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DE25A-20B6-5BF1-1EB7-0B435EEC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96E5D8-9A15-927A-8A60-0143448E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1"/>
            <a:ext cx="8290800" cy="3639000"/>
          </a:xfrm>
        </p:spPr>
        <p:txBody>
          <a:bodyPr/>
          <a:lstStyle/>
          <a:p>
            <a:pPr marL="533387" indent="-457189">
              <a:buFont typeface="+mj-lt"/>
              <a:buAutoNum type="arabicPeriod"/>
            </a:pPr>
            <a:r>
              <a:rPr lang="en-US" dirty="0"/>
              <a:t>Establish Targeted Pools of Potential Unaffiliated Spontaneous Volunteers </a:t>
            </a:r>
            <a:r>
              <a:rPr lang="en-US" dirty="0">
                <a:solidFill>
                  <a:srgbClr val="FFC000"/>
                </a:solidFill>
              </a:rPr>
              <a:t>(Recruitment - Robert)</a:t>
            </a:r>
          </a:p>
          <a:p>
            <a:pPr marL="533387" indent="-457189">
              <a:buFont typeface="+mj-lt"/>
              <a:buAutoNum type="arabicPeriod"/>
            </a:pPr>
            <a:r>
              <a:rPr lang="en-US" dirty="0"/>
              <a:t>Refine the Process for Recruiting, Placing, and Assigning Unaffiliated Volunteers with VOADs, NGOs, and Jurisdictions </a:t>
            </a:r>
            <a:r>
              <a:rPr lang="en-US" dirty="0">
                <a:solidFill>
                  <a:srgbClr val="FFC000"/>
                </a:solidFill>
              </a:rPr>
              <a:t>(Portal - Andi)</a:t>
            </a:r>
          </a:p>
          <a:p>
            <a:pPr marL="533387" indent="-457189">
              <a:buFont typeface="+mj-lt"/>
              <a:buAutoNum type="arabicPeriod"/>
            </a:pPr>
            <a:r>
              <a:rPr lang="en-US" dirty="0"/>
              <a:t>GSD &amp; Deliver Great Volunteer Experiences </a:t>
            </a:r>
            <a:r>
              <a:rPr lang="en-US" dirty="0">
                <a:solidFill>
                  <a:srgbClr val="FFC000"/>
                </a:solidFill>
              </a:rPr>
              <a:t>( Volunteers- Brooke)</a:t>
            </a:r>
          </a:p>
          <a:p>
            <a:pPr marL="533387" indent="-457189">
              <a:buFont typeface="+mj-lt"/>
              <a:buAutoNum type="arabicPeriod"/>
            </a:pPr>
            <a:r>
              <a:rPr lang="en-US" dirty="0"/>
              <a:t>Build Capacity to Accept Unaffiliated Spontaneous Volunteers in the right locations </a:t>
            </a:r>
            <a:r>
              <a:rPr lang="en-US" dirty="0">
                <a:solidFill>
                  <a:srgbClr val="FFC000"/>
                </a:solidFill>
              </a:rPr>
              <a:t>(Capacity - Gary)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2EEB4-0E6B-5298-1E65-541DA83961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36476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DE25A-20B6-5BF1-1EB7-0B435EEC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96E5D8-9A15-927A-8A60-0143448E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25539"/>
            <a:ext cx="4229100" cy="3638551"/>
          </a:xfrm>
        </p:spPr>
        <p:txBody>
          <a:bodyPr/>
          <a:lstStyle/>
          <a:p>
            <a:pPr marL="458777" indent="-382578">
              <a:buNone/>
              <a:tabLst>
                <a:tab pos="390516" algn="l"/>
              </a:tabLst>
            </a:pPr>
            <a:r>
              <a:rPr lang="en-US" dirty="0"/>
              <a:t>1.	Establish Targeted Pools of Potential Unaffiliated Spontaneous Volunteers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2EEB4-0E6B-5298-1E65-541DA83961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9</a:t>
            </a:fld>
            <a:endParaRPr lang="en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E2A2FE-1A33-C7CD-B6DE-BF29E3B4E354}"/>
              </a:ext>
            </a:extLst>
          </p:cNvPr>
          <p:cNvSpPr txBox="1">
            <a:spLocks/>
          </p:cNvSpPr>
          <p:nvPr/>
        </p:nvSpPr>
        <p:spPr>
          <a:xfrm>
            <a:off x="4755483" y="1125001"/>
            <a:ext cx="3847943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▪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▫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Reach Out to Area Employers, Civic Clubs, Faith Community, Unions, …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Establish protocols for soliciting USVs for short-term and long-term recovery</a:t>
            </a:r>
          </a:p>
          <a:p>
            <a:pPr marL="533387" indent="-457189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 descr="A blue background with yellow text&#10;&#10;Description automatically generated">
            <a:extLst>
              <a:ext uri="{FF2B5EF4-FFF2-40B4-BE49-F238E27FC236}">
                <a16:creationId xmlns:a16="http://schemas.microsoft.com/office/drawing/2014/main" id="{5BADE48A-2DCD-89D9-6C9B-45981CB77A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17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DB27-8399-3628-A788-E688F04F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B352E-67A4-0E3E-9AD9-D53B52EBE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2"/>
          <a:lstStyle/>
          <a:p>
            <a:r>
              <a:rPr lang="en-US" dirty="0"/>
              <a:t>United Way</a:t>
            </a:r>
          </a:p>
          <a:p>
            <a:r>
              <a:rPr lang="en-US" dirty="0"/>
              <a:t>GHP</a:t>
            </a:r>
          </a:p>
          <a:p>
            <a:r>
              <a:rPr lang="en-US" dirty="0"/>
              <a:t>Houston Responds</a:t>
            </a:r>
          </a:p>
          <a:p>
            <a:r>
              <a:rPr lang="en-US" dirty="0"/>
              <a:t>Fraternities &amp; Sororities</a:t>
            </a:r>
          </a:p>
          <a:p>
            <a:r>
              <a:rPr lang="en-US" dirty="0"/>
              <a:t>Universities</a:t>
            </a:r>
          </a:p>
          <a:p>
            <a:r>
              <a:rPr lang="en-US" dirty="0"/>
              <a:t>Education</a:t>
            </a:r>
          </a:p>
          <a:p>
            <a:r>
              <a:rPr lang="en-US" dirty="0"/>
              <a:t>Interfaith Ministries – </a:t>
            </a:r>
          </a:p>
          <a:p>
            <a:r>
              <a:rPr lang="en-US" dirty="0"/>
              <a:t>Super-Neighborhoods</a:t>
            </a:r>
          </a:p>
          <a:p>
            <a:r>
              <a:rPr lang="en-US" dirty="0"/>
              <a:t>Using Crisis Cleanup, iSTAT,  How to</a:t>
            </a:r>
          </a:p>
          <a:p>
            <a:r>
              <a:rPr lang="en-US" dirty="0"/>
              <a:t>CERT, MRC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A4EC8-31BD-9231-565B-FD19B3FE43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02381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DE25A-20B6-5BF1-1EB7-0B435EEC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96E5D8-9A15-927A-8A60-0143448E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25539"/>
            <a:ext cx="4229100" cy="3638551"/>
          </a:xfrm>
        </p:spPr>
        <p:txBody>
          <a:bodyPr/>
          <a:lstStyle/>
          <a:p>
            <a:pPr marL="400041" indent="-390516">
              <a:buNone/>
              <a:tabLst>
                <a:tab pos="390516" algn="l"/>
              </a:tabLst>
            </a:pPr>
            <a:r>
              <a:rPr lang="en-US" dirty="0"/>
              <a:t>2. 	Refine the Process for Recruiting, Placing, and Assigning Unaffiliated Volunteers with VOADs, NGOs, and Jurisdictions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2EEB4-0E6B-5298-1E65-541DA83961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11</a:t>
            </a:fld>
            <a:endParaRPr lang="en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678A9226-B165-123B-7F18-61E4F09C253A}"/>
              </a:ext>
            </a:extLst>
          </p:cNvPr>
          <p:cNvSpPr txBox="1">
            <a:spLocks/>
          </p:cNvSpPr>
          <p:nvPr/>
        </p:nvSpPr>
        <p:spPr>
          <a:xfrm>
            <a:off x="4755483" y="1125001"/>
            <a:ext cx="3847943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▪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▫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Disaster webpage</a:t>
            </a:r>
          </a:p>
          <a:p>
            <a:r>
              <a:rPr lang="en-US" kern="100" dirty="0">
                <a:solidFill>
                  <a:schemeClr val="bg1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Filtering and assignment</a:t>
            </a:r>
          </a:p>
          <a:p>
            <a:r>
              <a:rPr lang="en-US" kern="100" dirty="0">
                <a:solidFill>
                  <a:schemeClr val="bg1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Generic job descriptions for self-placement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Handoff  to VOAD, NGO, and jurisdiction</a:t>
            </a:r>
          </a:p>
          <a:p>
            <a:pPr marL="533387" indent="-457189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 descr="A blue background with white text&#10;&#10;Description automatically generated">
            <a:extLst>
              <a:ext uri="{FF2B5EF4-FFF2-40B4-BE49-F238E27FC236}">
                <a16:creationId xmlns:a16="http://schemas.microsoft.com/office/drawing/2014/main" id="{9EAC7D4F-E138-75F3-20AB-A66EAE33B4D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92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DE25A-20B6-5BF1-1EB7-0B435EEC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Filtering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96E5D8-9A15-927A-8A60-0143448E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1"/>
            <a:ext cx="8290800" cy="3639000"/>
          </a:xfrm>
        </p:spPr>
        <p:txBody>
          <a:bodyPr/>
          <a:lstStyle/>
          <a:p>
            <a:r>
              <a:rPr lang="en-US" dirty="0"/>
              <a:t>Remote/Onsite</a:t>
            </a:r>
          </a:p>
          <a:p>
            <a:r>
              <a:rPr lang="en-US" dirty="0"/>
              <a:t>Distance f/home</a:t>
            </a:r>
          </a:p>
          <a:p>
            <a:r>
              <a:rPr lang="en-US" dirty="0"/>
              <a:t>Time of Service</a:t>
            </a:r>
          </a:p>
          <a:p>
            <a:r>
              <a:rPr lang="en-US" dirty="0"/>
              <a:t>Universal Job </a:t>
            </a:r>
            <a:br>
              <a:rPr lang="en-US" dirty="0"/>
            </a:br>
            <a:r>
              <a:rPr lang="en-US" dirty="0"/>
              <a:t>Descriptions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2EEB4-0E6B-5298-1E65-541DA83961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12</a:t>
            </a:fld>
            <a:endParaRPr lang="en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82FA8718-2FA2-480A-169B-EC47C5039E85}"/>
              </a:ext>
            </a:extLst>
          </p:cNvPr>
          <p:cNvSpPr txBox="1">
            <a:spLocks/>
          </p:cNvSpPr>
          <p:nvPr/>
        </p:nvSpPr>
        <p:spPr>
          <a:xfrm>
            <a:off x="4755483" y="1125001"/>
            <a:ext cx="3847943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▪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▫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pPr marL="533387" indent="-457189">
              <a:buFont typeface="+mj-lt"/>
              <a:buAutoNum type="arabicPeriod"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5E2522-197C-FEE5-7B47-3B5E195930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64637" y="1125001"/>
            <a:ext cx="4758521" cy="363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blue background with text and a blue square&#10;&#10;Description automatically generated with medium confidence">
            <a:extLst>
              <a:ext uri="{FF2B5EF4-FFF2-40B4-BE49-F238E27FC236}">
                <a16:creationId xmlns:a16="http://schemas.microsoft.com/office/drawing/2014/main" id="{B3721F12-4B3A-32D5-CE43-68BC9C9EFF1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728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DE25A-20B6-5BF1-1EB7-0B435EEC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96E5D8-9A15-927A-8A60-0143448E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2" y="1125539"/>
            <a:ext cx="4229100" cy="3638551"/>
          </a:xfrm>
        </p:spPr>
        <p:txBody>
          <a:bodyPr/>
          <a:lstStyle/>
          <a:p>
            <a:pPr marL="458777" indent="-382578">
              <a:buNone/>
            </a:pPr>
            <a:r>
              <a:rPr lang="en-US" dirty="0"/>
              <a:t>3.	GSD and Deliver Great Volunteer Experiences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2EEB4-0E6B-5298-1E65-541DA83961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13</a:t>
            </a:fld>
            <a:endParaRPr lang="en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678A9226-B165-123B-7F18-61E4F09C253A}"/>
              </a:ext>
            </a:extLst>
          </p:cNvPr>
          <p:cNvSpPr txBox="1">
            <a:spLocks/>
          </p:cNvSpPr>
          <p:nvPr/>
        </p:nvSpPr>
        <p:spPr>
          <a:xfrm>
            <a:off x="4755483" y="1125001"/>
            <a:ext cx="4123047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▪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▫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Handoff from VH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Onboarding to VOADs, NGOs, and jurisdictions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Commit to best-in-class volunteer practices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Solicit Feedback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Dashboard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Adjust and repeat</a:t>
            </a:r>
          </a:p>
          <a:p>
            <a:pPr marL="533387" indent="-457189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 descr="A blue and yellow background with text&#10;&#10;Description automatically generated">
            <a:extLst>
              <a:ext uri="{FF2B5EF4-FFF2-40B4-BE49-F238E27FC236}">
                <a16:creationId xmlns:a16="http://schemas.microsoft.com/office/drawing/2014/main" id="{A475F585-0072-0724-E363-5715BDFB75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792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DB27-8399-3628-A788-E688F04F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B352E-67A4-0E3E-9AD9-D53B52EBE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numCol="2"/>
          <a:lstStyle/>
          <a:p>
            <a:r>
              <a:rPr lang="en-US" dirty="0"/>
              <a:t>Banner, Disaster Module, Filtering, Shifts, …</a:t>
            </a:r>
          </a:p>
          <a:p>
            <a:r>
              <a:rPr lang="en-US" dirty="0"/>
              <a:t>Follow up automation with a survey,</a:t>
            </a:r>
          </a:p>
          <a:p>
            <a:pPr lvl="1"/>
            <a:r>
              <a:rPr lang="en-US" dirty="0"/>
              <a:t>Volunteers</a:t>
            </a:r>
          </a:p>
          <a:p>
            <a:pPr lvl="1"/>
            <a:r>
              <a:rPr lang="en-US" dirty="0"/>
              <a:t>Agencies</a:t>
            </a:r>
          </a:p>
          <a:p>
            <a:r>
              <a:rPr lang="en-US" dirty="0"/>
              <a:t>Sandbox and testing</a:t>
            </a:r>
          </a:p>
          <a:p>
            <a:r>
              <a:rPr lang="en-US" dirty="0"/>
              <a:t>Management of Change</a:t>
            </a:r>
          </a:p>
          <a:p>
            <a:pPr lvl="1"/>
            <a:r>
              <a:rPr lang="en-US" dirty="0"/>
              <a:t>Agencies, …</a:t>
            </a:r>
          </a:p>
          <a:p>
            <a:r>
              <a:rPr lang="en-US" dirty="0"/>
              <a:t>Volunteer Experience</a:t>
            </a:r>
          </a:p>
          <a:p>
            <a:r>
              <a:rPr lang="en-US" dirty="0"/>
              <a:t>Focus Group on Volunteer Experience</a:t>
            </a:r>
          </a:p>
          <a:p>
            <a:r>
              <a:rPr lang="en-US" dirty="0"/>
              <a:t>Leverage VOADs	, &amp; LTRCs			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A4EC8-31BD-9231-565B-FD19B3FE43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21347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1DE25A-20B6-5BF1-1EB7-0B435EEC9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29" y="285136"/>
            <a:ext cx="8290800" cy="62209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D96E5D8-9A15-927A-8A60-0143448EE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125538"/>
            <a:ext cx="4135967" cy="3638550"/>
          </a:xfrm>
        </p:spPr>
        <p:txBody>
          <a:bodyPr/>
          <a:lstStyle/>
          <a:p>
            <a:r>
              <a:rPr lang="en-US" dirty="0"/>
              <a:t>4. 	Build Capacity to Accept Unaffiliated Spontaneous Volunteers in the right locations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72EEB4-0E6B-5298-1E65-541DA83961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7"/>
            <a:ext cx="461100" cy="2919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15</a:t>
            </a:fld>
            <a:endParaRPr lang="en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DBE9D3B-DBF7-0882-ED7E-E3A0D1750002}"/>
              </a:ext>
            </a:extLst>
          </p:cNvPr>
          <p:cNvSpPr txBox="1">
            <a:spLocks/>
          </p:cNvSpPr>
          <p:nvPr/>
        </p:nvSpPr>
        <p:spPr>
          <a:xfrm>
            <a:off x="4755483" y="1125001"/>
            <a:ext cx="3847943" cy="36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▪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▫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●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○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ousine"/>
              <a:buChar char="■"/>
              <a:defRPr sz="2400" b="0" i="0" u="none" strike="noStrike" cap="none">
                <a:solidFill>
                  <a:schemeClr val="lt1"/>
                </a:solidFill>
                <a:latin typeface="Cousine"/>
                <a:ea typeface="Cousine"/>
                <a:cs typeface="Cousine"/>
                <a:sym typeface="Cousine"/>
              </a:defRPr>
            </a:lvl9pPr>
          </a:lstStyle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Solicit and train site leaders and establish processes at</a:t>
            </a:r>
          </a:p>
          <a:p>
            <a:pPr lvl="1"/>
            <a:r>
              <a:rPr lang="en-US" sz="2000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VOADs and NGOs</a:t>
            </a:r>
          </a:p>
          <a:p>
            <a:pPr lvl="1"/>
            <a:r>
              <a:rPr lang="en-US" sz="2000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Jurisdictions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Build resilient community resources</a:t>
            </a:r>
          </a:p>
          <a:p>
            <a:r>
              <a:rPr lang="en-US" kern="100" dirty="0">
                <a:solidFill>
                  <a:srgbClr val="FFFF6E"/>
                </a:solidFill>
                <a:latin typeface="SF Compact Rounded Medium" pitchFamily="2" charset="77"/>
                <a:cs typeface="Times New Roman" panose="02020603050405020304" pitchFamily="18" charset="0"/>
              </a:rPr>
              <a:t>Direct VOADs and NGOs to the right locations</a:t>
            </a:r>
          </a:p>
          <a:p>
            <a:endParaRPr lang="en-US" kern="100" dirty="0">
              <a:solidFill>
                <a:srgbClr val="FFFF6E"/>
              </a:solidFill>
              <a:latin typeface="SF Compact Rounded Medium" pitchFamily="2" charset="77"/>
              <a:cs typeface="Times New Roman" panose="02020603050405020304" pitchFamily="18" charset="0"/>
            </a:endParaRPr>
          </a:p>
          <a:p>
            <a:pPr marL="533387" indent="-457189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984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4B80-2F49-EDB7-3337-7A5409D92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Capacity Building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5928AD-497C-C923-5A7B-9EF69868A1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199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en-US" i="1" dirty="0">
                <a:solidFill>
                  <a:srgbClr val="FFC000"/>
                </a:solidFill>
                <a:latin typeface="SF Compact Rounded" pitchFamily="2" charset="77"/>
              </a:rPr>
              <a:t>Our deployment of Spontaneous Volunteers hinges on how many the VOADs, NGOs, and Jurisdictions can accept.</a:t>
            </a:r>
          </a:p>
          <a:p>
            <a:r>
              <a:rPr lang="en-US" dirty="0"/>
              <a:t>Established Standards and Practices, Recruit and Train</a:t>
            </a:r>
          </a:p>
          <a:p>
            <a:r>
              <a:rPr lang="en-US" dirty="0"/>
              <a:t>Training Civic Organizations, Unions, and the Faith Community to respond to</a:t>
            </a:r>
          </a:p>
          <a:p>
            <a:pPr marL="990587" lvl="1" indent="-457200">
              <a:buFont typeface="+mj-lt"/>
              <a:buAutoNum type="arabicPeriod"/>
            </a:pPr>
            <a:r>
              <a:rPr lang="en-US" dirty="0">
                <a:latin typeface="SF Compact Rounded" pitchFamily="2" charset="77"/>
              </a:rPr>
              <a:t>Their Community, First Responders, Vulnerable</a:t>
            </a:r>
          </a:p>
          <a:p>
            <a:pPr marL="990587" lvl="1" indent="-457200">
              <a:buFont typeface="+mj-lt"/>
              <a:buAutoNum type="arabicPeriod"/>
            </a:pPr>
            <a:r>
              <a:rPr lang="en-US" dirty="0">
                <a:latin typeface="SF Compact Rounded" pitchFamily="2" charset="77"/>
              </a:rPr>
              <a:t>Neighbors</a:t>
            </a:r>
          </a:p>
          <a:p>
            <a:pPr marL="990587" lvl="1" indent="-457200">
              <a:buFont typeface="+mj-lt"/>
              <a:buAutoNum type="arabicPeriod"/>
            </a:pPr>
            <a:r>
              <a:rPr lang="en-US" dirty="0">
                <a:latin typeface="SF Compact Rounded" pitchFamily="2" charset="77"/>
              </a:rPr>
              <a:t>The larger Community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D1C45-E6DB-9782-33CF-BE20AB1567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40330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8B3AA-97AF-D37A-72D0-63FED5FC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High SVI Communities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C0D3B-E3D1-6D9E-3631-E8056219C7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17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9FDCCD-3EBF-10CB-536B-AA083161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4" t="25875" r="10078" b="13425"/>
          <a:stretch/>
        </p:blipFill>
        <p:spPr>
          <a:xfrm>
            <a:off x="3778374" y="1124999"/>
            <a:ext cx="4855555" cy="3639000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13F32A8-193F-65B1-EB73-7651ABE5D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4317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8B3AA-97AF-D37A-72D0-63FED5FC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High SVI Communities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C0D3B-E3D1-6D9E-3631-E8056219C7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18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9FDCCD-3EBF-10CB-536B-AA083161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4" t="25875" r="10078" b="13425"/>
          <a:stretch/>
        </p:blipFill>
        <p:spPr>
          <a:xfrm>
            <a:off x="3778374" y="1124999"/>
            <a:ext cx="4855555" cy="3639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2F52E0-374C-9DB6-61D2-D09CAA413E43}"/>
              </a:ext>
            </a:extLst>
          </p:cNvPr>
          <p:cNvSpPr/>
          <p:nvPr/>
        </p:nvSpPr>
        <p:spPr>
          <a:xfrm rot="19309739">
            <a:off x="5857461" y="2874925"/>
            <a:ext cx="1437861" cy="1391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468913-E26B-2B36-2AE3-6F4519E01CC8}"/>
              </a:ext>
            </a:extLst>
          </p:cNvPr>
          <p:cNvSpPr txBox="1"/>
          <p:nvPr/>
        </p:nvSpPr>
        <p:spPr>
          <a:xfrm>
            <a:off x="3828577" y="1138376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SF Compact Rounded" pitchFamily="2" charset="77"/>
              </a:rPr>
              <a:t>Hypothetical Tornado Tracks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AB925F-9DBA-BA05-4A7A-624848B9C587}"/>
              </a:ext>
            </a:extLst>
          </p:cNvPr>
          <p:cNvSpPr/>
          <p:nvPr/>
        </p:nvSpPr>
        <p:spPr>
          <a:xfrm rot="19309739">
            <a:off x="7700742" y="1809672"/>
            <a:ext cx="798337" cy="1319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997375-9068-6718-523F-199692375BED}"/>
              </a:ext>
            </a:extLst>
          </p:cNvPr>
          <p:cNvSpPr/>
          <p:nvPr/>
        </p:nvSpPr>
        <p:spPr>
          <a:xfrm rot="19309739">
            <a:off x="4696523" y="3856374"/>
            <a:ext cx="1020426" cy="1353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4756699-C21A-C924-2D46-FE9465D00B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08E1C3-88F5-08CF-83FD-3F0D8C3E6131}"/>
              </a:ext>
            </a:extLst>
          </p:cNvPr>
          <p:cNvSpPr txBox="1"/>
          <p:nvPr/>
        </p:nvSpPr>
        <p:spPr>
          <a:xfrm>
            <a:off x="6793921" y="3285120"/>
            <a:ext cx="169399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Data: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NWS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iSTAT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Crisis Cleanup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Connective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Red Cross</a:t>
            </a:r>
          </a:p>
        </p:txBody>
      </p:sp>
    </p:spTree>
    <p:extLst>
      <p:ext uri="{BB962C8B-B14F-4D97-AF65-F5344CB8AC3E}">
        <p14:creationId xmlns:p14="http://schemas.microsoft.com/office/powerpoint/2010/main" val="32659400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8B3AA-97AF-D37A-72D0-63FED5FC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High SVI Communities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C0D3B-E3D1-6D9E-3631-E8056219C7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19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9FDCCD-3EBF-10CB-536B-AA083161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4" t="25875" r="10078" b="13425"/>
          <a:stretch/>
        </p:blipFill>
        <p:spPr>
          <a:xfrm>
            <a:off x="3778374" y="1124999"/>
            <a:ext cx="4855555" cy="3639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2F52E0-374C-9DB6-61D2-D09CAA413E43}"/>
              </a:ext>
            </a:extLst>
          </p:cNvPr>
          <p:cNvSpPr/>
          <p:nvPr/>
        </p:nvSpPr>
        <p:spPr>
          <a:xfrm rot="19309739">
            <a:off x="5857461" y="2874925"/>
            <a:ext cx="1437861" cy="1391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E84583F-515F-6790-54DD-595715945C67}"/>
              </a:ext>
            </a:extLst>
          </p:cNvPr>
          <p:cNvSpPr/>
          <p:nvPr/>
        </p:nvSpPr>
        <p:spPr>
          <a:xfrm rot="19390046">
            <a:off x="6366825" y="2652071"/>
            <a:ext cx="713187" cy="35118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468913-E26B-2B36-2AE3-6F4519E01CC8}"/>
              </a:ext>
            </a:extLst>
          </p:cNvPr>
          <p:cNvSpPr txBox="1"/>
          <p:nvPr/>
        </p:nvSpPr>
        <p:spPr>
          <a:xfrm>
            <a:off x="3828577" y="1138376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SF Compact Rounded" pitchFamily="2" charset="77"/>
              </a:rPr>
              <a:t>Hypothetical Tornado Tracks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AB925F-9DBA-BA05-4A7A-624848B9C587}"/>
              </a:ext>
            </a:extLst>
          </p:cNvPr>
          <p:cNvSpPr/>
          <p:nvPr/>
        </p:nvSpPr>
        <p:spPr>
          <a:xfrm rot="19309739">
            <a:off x="7700742" y="1809672"/>
            <a:ext cx="798337" cy="1319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997375-9068-6718-523F-199692375BED}"/>
              </a:ext>
            </a:extLst>
          </p:cNvPr>
          <p:cNvSpPr/>
          <p:nvPr/>
        </p:nvSpPr>
        <p:spPr>
          <a:xfrm rot="19309739">
            <a:off x="4696523" y="3856374"/>
            <a:ext cx="1020426" cy="1353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6690002-320E-8EEA-6872-F84BA1AC5257}"/>
              </a:ext>
            </a:extLst>
          </p:cNvPr>
          <p:cNvSpPr/>
          <p:nvPr/>
        </p:nvSpPr>
        <p:spPr>
          <a:xfrm rot="19390046">
            <a:off x="5418115" y="3508713"/>
            <a:ext cx="190884" cy="35118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B8DD443-F8F0-DDA1-B78B-F4E3A6AB8CAB}"/>
              </a:ext>
            </a:extLst>
          </p:cNvPr>
          <p:cNvSpPr/>
          <p:nvPr/>
        </p:nvSpPr>
        <p:spPr>
          <a:xfrm rot="19390046">
            <a:off x="4766181" y="3999784"/>
            <a:ext cx="190884" cy="35118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094FEE-BC44-98E9-E79D-8B1E198180C4}"/>
              </a:ext>
            </a:extLst>
          </p:cNvPr>
          <p:cNvSpPr txBox="1"/>
          <p:nvPr/>
        </p:nvSpPr>
        <p:spPr>
          <a:xfrm>
            <a:off x="6793921" y="3285120"/>
            <a:ext cx="169399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Data: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NWS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iSTAT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Crisis Cleanup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Connective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Red Cross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3195E6A-9705-B034-09DE-6217C9964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090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8B3AA-97AF-D37A-72D0-63FED5FC7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Addressing High SVI Communities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43544-1193-9E58-7821-BE3A0C653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0"/>
            <a:ext cx="3364654" cy="3639000"/>
          </a:xfrm>
        </p:spPr>
        <p:txBody>
          <a:bodyPr/>
          <a:lstStyle/>
          <a:p>
            <a:r>
              <a:rPr lang="en-US" dirty="0"/>
              <a:t>Scheduled Daily Coordination Call for </a:t>
            </a:r>
            <a:r>
              <a:rPr lang="en-US" dirty="0">
                <a:solidFill>
                  <a:srgbClr val="FFC000"/>
                </a:solidFill>
              </a:rPr>
              <a:t>All OEMs </a:t>
            </a:r>
            <a:r>
              <a:rPr lang="en-US" dirty="0"/>
              <a:t>and TGCRVOAD to coordinate RFAs  and VOAD/NGO placement</a:t>
            </a:r>
          </a:p>
          <a:p>
            <a:pPr lvl="1"/>
            <a:r>
              <a:rPr lang="en-US" sz="1800" dirty="0">
                <a:solidFill>
                  <a:srgbClr val="FFC000"/>
                </a:solidFill>
                <a:latin typeface="SF Compact Rounded" pitchFamily="2" charset="77"/>
              </a:rPr>
              <a:t>Yellow box = most vulnerable families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8C0D3B-E3D1-6D9E-3631-E8056219C7A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20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9FDCCD-3EBF-10CB-536B-AA083161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74" t="25875" r="10078" b="13425"/>
          <a:stretch/>
        </p:blipFill>
        <p:spPr>
          <a:xfrm>
            <a:off x="3778374" y="1124999"/>
            <a:ext cx="4855555" cy="3639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2F52E0-374C-9DB6-61D2-D09CAA413E43}"/>
              </a:ext>
            </a:extLst>
          </p:cNvPr>
          <p:cNvSpPr/>
          <p:nvPr/>
        </p:nvSpPr>
        <p:spPr>
          <a:xfrm rot="19309739">
            <a:off x="5857461" y="2874925"/>
            <a:ext cx="1437861" cy="13914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E84583F-515F-6790-54DD-595715945C67}"/>
              </a:ext>
            </a:extLst>
          </p:cNvPr>
          <p:cNvSpPr/>
          <p:nvPr/>
        </p:nvSpPr>
        <p:spPr>
          <a:xfrm rot="19390046">
            <a:off x="6366825" y="2652071"/>
            <a:ext cx="713187" cy="35118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>
            <a:extLst>
              <a:ext uri="{FF2B5EF4-FFF2-40B4-BE49-F238E27FC236}">
                <a16:creationId xmlns:a16="http://schemas.microsoft.com/office/drawing/2014/main" id="{A1690BF0-E53F-E39D-16C0-49FF8FA865E9}"/>
              </a:ext>
            </a:extLst>
          </p:cNvPr>
          <p:cNvSpPr/>
          <p:nvPr/>
        </p:nvSpPr>
        <p:spPr>
          <a:xfrm rot="2862016">
            <a:off x="6098456" y="2302799"/>
            <a:ext cx="620940" cy="285391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468913-E26B-2B36-2AE3-6F4519E01CC8}"/>
              </a:ext>
            </a:extLst>
          </p:cNvPr>
          <p:cNvSpPr txBox="1"/>
          <p:nvPr/>
        </p:nvSpPr>
        <p:spPr>
          <a:xfrm>
            <a:off x="3828577" y="1138376"/>
            <a:ext cx="3249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  <a:latin typeface="SF Compact Rounded" pitchFamily="2" charset="77"/>
              </a:rPr>
              <a:t>Hypothetical Tornado Tracks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4AB925F-9DBA-BA05-4A7A-624848B9C587}"/>
              </a:ext>
            </a:extLst>
          </p:cNvPr>
          <p:cNvSpPr/>
          <p:nvPr/>
        </p:nvSpPr>
        <p:spPr>
          <a:xfrm rot="19309739">
            <a:off x="7700742" y="1809672"/>
            <a:ext cx="798337" cy="13196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997375-9068-6718-523F-199692375BED}"/>
              </a:ext>
            </a:extLst>
          </p:cNvPr>
          <p:cNvSpPr/>
          <p:nvPr/>
        </p:nvSpPr>
        <p:spPr>
          <a:xfrm rot="19309739">
            <a:off x="4696523" y="3856374"/>
            <a:ext cx="1020426" cy="13538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6690002-320E-8EEA-6872-F84BA1AC5257}"/>
              </a:ext>
            </a:extLst>
          </p:cNvPr>
          <p:cNvSpPr/>
          <p:nvPr/>
        </p:nvSpPr>
        <p:spPr>
          <a:xfrm rot="19390046">
            <a:off x="5418115" y="3508713"/>
            <a:ext cx="190884" cy="35118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6FABAF67-51F0-F122-465F-464A63D00E1A}"/>
              </a:ext>
            </a:extLst>
          </p:cNvPr>
          <p:cNvSpPr/>
          <p:nvPr/>
        </p:nvSpPr>
        <p:spPr>
          <a:xfrm rot="2862016">
            <a:off x="4851477" y="3151381"/>
            <a:ext cx="620940" cy="285391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B8DD443-F8F0-DDA1-B78B-F4E3A6AB8CAB}"/>
              </a:ext>
            </a:extLst>
          </p:cNvPr>
          <p:cNvSpPr/>
          <p:nvPr/>
        </p:nvSpPr>
        <p:spPr>
          <a:xfrm rot="19390046">
            <a:off x="4766181" y="3999784"/>
            <a:ext cx="190884" cy="351183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924736F1-986E-1B1F-3A0E-729E64B43494}"/>
              </a:ext>
            </a:extLst>
          </p:cNvPr>
          <p:cNvSpPr/>
          <p:nvPr/>
        </p:nvSpPr>
        <p:spPr>
          <a:xfrm rot="2862016">
            <a:off x="4248733" y="3700615"/>
            <a:ext cx="620940" cy="285391"/>
          </a:xfrm>
          <a:prstGeom prst="rightArrow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094FEE-BC44-98E9-E79D-8B1E198180C4}"/>
              </a:ext>
            </a:extLst>
          </p:cNvPr>
          <p:cNvSpPr txBox="1"/>
          <p:nvPr/>
        </p:nvSpPr>
        <p:spPr>
          <a:xfrm>
            <a:off x="6793921" y="3285120"/>
            <a:ext cx="169399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Data: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NWS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iSTAT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Crisis Cleanup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Connective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Red Cross</a:t>
            </a:r>
          </a:p>
        </p:txBody>
      </p:sp>
    </p:spTree>
    <p:extLst>
      <p:ext uri="{BB962C8B-B14F-4D97-AF65-F5344CB8AC3E}">
        <p14:creationId xmlns:p14="http://schemas.microsoft.com/office/powerpoint/2010/main" val="8666892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6DB27-8399-3628-A788-E688F04FC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B352E-67A4-0E3E-9AD9-D53B52EBEE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Houston Ready</a:t>
            </a:r>
          </a:p>
          <a:p>
            <a:r>
              <a:rPr lang="en-US" dirty="0"/>
              <a:t>Points of Contact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EA4EC8-31BD-9231-565B-FD19B3FE437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10974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3E5A4-1FD9-682C-FB42-86923CF20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Battle Rhythm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D60CD-E9A2-82FA-82BE-B978B44DDD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4" y="982133"/>
            <a:ext cx="8290705" cy="4021667"/>
          </a:xfrm>
        </p:spPr>
        <p:txBody>
          <a:bodyPr numCol="2"/>
          <a:lstStyle/>
          <a:p>
            <a:r>
              <a:rPr lang="en-US" dirty="0"/>
              <a:t>Committee Meetings</a:t>
            </a: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End of February</a:t>
            </a: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End of March </a:t>
            </a: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End of April</a:t>
            </a: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End of May</a:t>
            </a:r>
          </a:p>
          <a:p>
            <a:pPr lvl="1"/>
            <a:endParaRPr lang="en-US" dirty="0">
              <a:latin typeface="SF Compact Rounded" pitchFamily="2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Work Group Report Outs</a:t>
            </a:r>
          </a:p>
          <a:p>
            <a:pPr lvl="1"/>
            <a:endParaRPr lang="en-US" dirty="0">
              <a:latin typeface="SF Compact Rounded" pitchFamily="2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lvl="1"/>
            <a:endParaRPr lang="en-US" dirty="0">
              <a:latin typeface="SF Compact Rounded" pitchFamily="2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lvl="1"/>
            <a:endParaRPr lang="en-US" dirty="0">
              <a:latin typeface="SF Compact Rounded" pitchFamily="2" charset="77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Work Groups</a:t>
            </a: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Meet as required –  member(s) of the SC  will likely attend</a:t>
            </a:r>
          </a:p>
          <a:p>
            <a:pPr lvl="1"/>
            <a:r>
              <a:rPr lang="en-US" dirty="0">
                <a:solidFill>
                  <a:srgbClr val="FFC000"/>
                </a:solidFill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Set Goals for March, April, and May</a:t>
            </a:r>
          </a:p>
          <a:p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Steering Committee</a:t>
            </a: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Build Bridges</a:t>
            </a: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Resolve Gaps</a:t>
            </a:r>
          </a:p>
          <a:p>
            <a:pPr lvl="1"/>
            <a:r>
              <a:rPr lang="en-US" dirty="0">
                <a:latin typeface="SF Compact Rounded" pitchFamily="2" charset="77"/>
                <a:ea typeface="Helvetica Neue" panose="02000503000000020004" pitchFamily="2" charset="0"/>
                <a:cs typeface="Helvetica Neue" panose="02000503000000020004" pitchFamily="2" charset="0"/>
              </a:rPr>
              <a:t>LT Sustainability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3D53C-A59F-8603-5B2B-9F52C90BA38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85686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48394-40EA-626E-BBC6-2AD7952F2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131" y="285136"/>
            <a:ext cx="8290800" cy="622097"/>
          </a:xfrm>
        </p:spPr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BB7785-39C9-BD2F-C2C6-DF81B7A16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3225" y="1125001"/>
            <a:ext cx="8290800" cy="3639000"/>
          </a:xfrm>
        </p:spPr>
        <p:txBody>
          <a:bodyPr/>
          <a:lstStyle/>
          <a:p>
            <a:r>
              <a:rPr lang="en-US" dirty="0"/>
              <a:t>Steering Committee and Work Group Meetings</a:t>
            </a:r>
          </a:p>
          <a:p>
            <a:r>
              <a:rPr lang="en-US" dirty="0"/>
              <a:t>Monthly Reporting</a:t>
            </a:r>
          </a:p>
          <a:p>
            <a:pPr lvl="1"/>
            <a:r>
              <a:rPr lang="en-US" dirty="0">
                <a:latin typeface="SF Compact Rounded" pitchFamily="2" charset="77"/>
              </a:rPr>
              <a:t>March</a:t>
            </a:r>
          </a:p>
          <a:p>
            <a:pPr lvl="2"/>
            <a:r>
              <a:rPr lang="en-US" dirty="0">
                <a:latin typeface="SF Compact Rounded" pitchFamily="2" charset="77"/>
              </a:rPr>
              <a:t>Specific timetable for April and May</a:t>
            </a:r>
          </a:p>
          <a:p>
            <a:pPr lvl="2"/>
            <a:r>
              <a:rPr lang="en-US" dirty="0">
                <a:latin typeface="SF Compact Rounded" pitchFamily="2" charset="77"/>
              </a:rPr>
              <a:t>Accomplishments</a:t>
            </a:r>
          </a:p>
          <a:p>
            <a:pPr lvl="1"/>
            <a:r>
              <a:rPr lang="en-US" dirty="0">
                <a:latin typeface="SF Compact Rounded" pitchFamily="2" charset="77"/>
              </a:rPr>
              <a:t>April</a:t>
            </a:r>
          </a:p>
          <a:p>
            <a:pPr lvl="1"/>
            <a:r>
              <a:rPr lang="en-US" dirty="0">
                <a:latin typeface="SF Compact Rounded" pitchFamily="2" charset="77"/>
              </a:rPr>
              <a:t>May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5B3C13-E258-5787-D727-D9CB39DC030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523158" y="4641568"/>
            <a:ext cx="461100" cy="291900"/>
          </a:xfrm>
        </p:spPr>
        <p:txBody>
          <a:bodyPr/>
          <a:lstStyle/>
          <a:p>
            <a:pPr lvl="0"/>
            <a:fld id="{00000000-1234-1234-1234-123412341234}" type="slidenum">
              <a:rPr lang="en" smtClean="0"/>
              <a:pPr lvl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09299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C08D44-BA18-B2B4-89E9-5BD813F2B4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600" y="210381"/>
            <a:ext cx="8290800" cy="4553967"/>
          </a:xfrm>
        </p:spPr>
        <p:txBody>
          <a:bodyPr/>
          <a:lstStyle/>
          <a:p>
            <a:pPr marL="76199" indent="0" algn="ctr">
              <a:buNone/>
            </a:pPr>
            <a:endParaRPr lang="en-US" sz="4000" dirty="0"/>
          </a:p>
          <a:p>
            <a:pPr marL="76199" indent="0" algn="ctr">
              <a:buNone/>
            </a:pPr>
            <a:r>
              <a:rPr lang="en-US" sz="4000" dirty="0"/>
              <a:t>Next Meeting</a:t>
            </a:r>
          </a:p>
          <a:p>
            <a:pPr marL="76199" indent="0" algn="ctr">
              <a:buNone/>
            </a:pPr>
            <a:r>
              <a:rPr lang="en-US" sz="4000" dirty="0">
                <a:solidFill>
                  <a:srgbClr val="FFC000"/>
                </a:solidFill>
              </a:rPr>
              <a:t>March 26</a:t>
            </a:r>
            <a:r>
              <a:rPr lang="en-US" sz="4000" baseline="30000" dirty="0">
                <a:solidFill>
                  <a:srgbClr val="FFC000"/>
                </a:solidFill>
              </a:rPr>
              <a:t>th</a:t>
            </a:r>
            <a:endParaRPr lang="en-US" sz="4000" dirty="0">
              <a:solidFill>
                <a:srgbClr val="FFC000"/>
              </a:solidFill>
            </a:endParaRPr>
          </a:p>
          <a:p>
            <a:pPr marL="76199" indent="0" algn="ctr">
              <a:buNone/>
            </a:pPr>
            <a:r>
              <a:rPr lang="en-US" sz="4000" dirty="0">
                <a:solidFill>
                  <a:srgbClr val="FFC000"/>
                </a:solidFill>
              </a:rPr>
              <a:t>1:30-3:30</a:t>
            </a:r>
          </a:p>
          <a:p>
            <a:pPr marL="76199" indent="0" algn="ctr">
              <a:buNone/>
            </a:pPr>
            <a:r>
              <a:rPr lang="en-US" sz="4000" dirty="0"/>
              <a:t>Harris County OEM?</a:t>
            </a:r>
          </a:p>
          <a:p>
            <a:pPr marL="76199" indent="0" algn="ctr">
              <a:buNone/>
            </a:pPr>
            <a:r>
              <a:rPr lang="en-US" dirty="0"/>
              <a:t>(to be confirmed)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EBB818-B854-CC23-3253-7942955EB1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977683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EC87B4D-A87F-352E-0209-5B4B19A4C18F}"/>
              </a:ext>
            </a:extLst>
          </p:cNvPr>
          <p:cNvSpPr/>
          <p:nvPr/>
        </p:nvSpPr>
        <p:spPr>
          <a:xfrm>
            <a:off x="74322" y="1"/>
            <a:ext cx="9094381" cy="51435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C51B77-DA0C-EDE4-7A14-513AE3FED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2743" y="861515"/>
            <a:ext cx="1981187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086D3-A281-217C-E210-09AA59FA24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2837" y="4634602"/>
            <a:ext cx="1981187" cy="129397"/>
          </a:xfrm>
        </p:spPr>
        <p:txBody>
          <a:bodyPr/>
          <a:lstStyle/>
          <a:p>
            <a:r>
              <a:rPr lang="en-US" b="0" i="0" u="none" strike="noStrike" dirty="0">
                <a:solidFill>
                  <a:srgbClr val="212121"/>
                </a:solidFill>
                <a:effectLst/>
                <a:latin typeface="Calibri" panose="020F0502020204030204" pitchFamily="34" charset="0"/>
              </a:rPr>
              <a:t>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741CB-8709-F131-CD20-CBCA53DEF60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874073" y="4887748"/>
            <a:ext cx="110185" cy="45719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25</a:t>
            </a:fld>
            <a:endParaRPr lang="e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DB7292-F800-BF7D-1552-014A17068B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1897" y="4181263"/>
            <a:ext cx="2832032" cy="665304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ECC8224-3DEB-77D1-F593-3795B74E85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8033" y="1178793"/>
            <a:ext cx="910445" cy="90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4F8A658-9909-FA73-D5F5-08C2FDEFC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01916" y="3096732"/>
            <a:ext cx="899960" cy="106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E7FE379-3FF1-9B14-C866-E3C7E13AF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16124" y="472424"/>
            <a:ext cx="1126117" cy="67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B1AF4AF0-0C73-B5D2-38E5-8FFBD3AD2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3845" y="251240"/>
            <a:ext cx="1000449" cy="104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14779E59-CD18-3F69-349A-40389B591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788" y="4373231"/>
            <a:ext cx="2185069" cy="46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Interfaith Ministries for Greater Houston - YouTube">
            <a:extLst>
              <a:ext uri="{FF2B5EF4-FFF2-40B4-BE49-F238E27FC236}">
                <a16:creationId xmlns:a16="http://schemas.microsoft.com/office/drawing/2014/main" id="{6010EB1F-F3AB-D606-8B92-8E1ADBF72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0106" y="408375"/>
            <a:ext cx="834028" cy="834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arris County Commissioner Precinct 4 &gt; Home">
            <a:extLst>
              <a:ext uri="{FF2B5EF4-FFF2-40B4-BE49-F238E27FC236}">
                <a16:creationId xmlns:a16="http://schemas.microsoft.com/office/drawing/2014/main" id="{0923EC14-61AE-A985-C979-BEFBFF47E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1978" y="973495"/>
            <a:ext cx="1372112" cy="128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CEE4DDC0-3C9D-EB54-91B0-8EA6AE14E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6243" y="2463000"/>
            <a:ext cx="2104539" cy="775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ouston Methodist">
            <a:extLst>
              <a:ext uri="{FF2B5EF4-FFF2-40B4-BE49-F238E27FC236}">
                <a16:creationId xmlns:a16="http://schemas.microsoft.com/office/drawing/2014/main" id="{88532CF8-2721-11ED-AC45-BFD1CE5D7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1876" y="3155364"/>
            <a:ext cx="2185069" cy="83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094C602D-6B3F-235A-B380-B64ECB51B4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2222" y="465467"/>
            <a:ext cx="1229101" cy="50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Our National Organization — REBUILDING TOGETHER HOUSTON">
            <a:extLst>
              <a:ext uri="{FF2B5EF4-FFF2-40B4-BE49-F238E27FC236}">
                <a16:creationId xmlns:a16="http://schemas.microsoft.com/office/drawing/2014/main" id="{2CF0A345-064C-D19E-9E34-75728B270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977" y="4118345"/>
            <a:ext cx="1557787" cy="769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>
            <a:extLst>
              <a:ext uri="{FF2B5EF4-FFF2-40B4-BE49-F238E27FC236}">
                <a16:creationId xmlns:a16="http://schemas.microsoft.com/office/drawing/2014/main" id="{716255C6-9337-B933-F19B-59166FF85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6165" y="1183410"/>
            <a:ext cx="910445" cy="91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>
            <a:extLst>
              <a:ext uri="{FF2B5EF4-FFF2-40B4-BE49-F238E27FC236}">
                <a16:creationId xmlns:a16="http://schemas.microsoft.com/office/drawing/2014/main" id="{CA1657C9-6CC3-87E6-A963-40F194AED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84495" y="3497056"/>
            <a:ext cx="1335320" cy="713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>
            <a:extLst>
              <a:ext uri="{FF2B5EF4-FFF2-40B4-BE49-F238E27FC236}">
                <a16:creationId xmlns:a16="http://schemas.microsoft.com/office/drawing/2014/main" id="{237E9834-F0A4-72CD-6683-48AAABB93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147" y="1064771"/>
            <a:ext cx="1229100" cy="1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>
            <a:extLst>
              <a:ext uri="{FF2B5EF4-FFF2-40B4-BE49-F238E27FC236}">
                <a16:creationId xmlns:a16="http://schemas.microsoft.com/office/drawing/2014/main" id="{C6296482-5304-8F67-6628-145BBF5C6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229" y="439373"/>
            <a:ext cx="1461051" cy="490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>
            <a:extLst>
              <a:ext uri="{FF2B5EF4-FFF2-40B4-BE49-F238E27FC236}">
                <a16:creationId xmlns:a16="http://schemas.microsoft.com/office/drawing/2014/main" id="{768A0077-B775-F5F7-2E6C-A2CF51930B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2137" y="1630981"/>
            <a:ext cx="2402595" cy="376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West Street Recovery - West Street Recovery">
            <a:extLst>
              <a:ext uri="{FF2B5EF4-FFF2-40B4-BE49-F238E27FC236}">
                <a16:creationId xmlns:a16="http://schemas.microsoft.com/office/drawing/2014/main" id="{E36FC23E-3333-61EF-DF5C-5E19B3514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2407" y="1064771"/>
            <a:ext cx="1059815" cy="105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>
            <a:extLst>
              <a:ext uri="{FF2B5EF4-FFF2-40B4-BE49-F238E27FC236}">
                <a16:creationId xmlns:a16="http://schemas.microsoft.com/office/drawing/2014/main" id="{1AF239DE-0534-35E8-AE39-3F31C9436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4678" y="2145921"/>
            <a:ext cx="1866399" cy="105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6" name="Picture 42" descr="Harris County Public Health Partners ...">
            <a:extLst>
              <a:ext uri="{FF2B5EF4-FFF2-40B4-BE49-F238E27FC236}">
                <a16:creationId xmlns:a16="http://schemas.microsoft.com/office/drawing/2014/main" id="{88582721-B2BF-1D13-755C-BCE7BEDAE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367" y="3381943"/>
            <a:ext cx="2376092" cy="665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F238CC6-010D-C69E-CDE7-DE76425F3F4B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5968" y="3167313"/>
            <a:ext cx="894324" cy="10694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DA3E5E-6A28-89B7-5B0A-EB06AABD0338}"/>
              </a:ext>
            </a:extLst>
          </p:cNvPr>
          <p:cNvSpPr txBox="1"/>
          <p:nvPr/>
        </p:nvSpPr>
        <p:spPr>
          <a:xfrm>
            <a:off x="2743458" y="2256847"/>
            <a:ext cx="37584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2104989335"/>
      </p:ext>
    </p:extLst>
  </p:cSld>
  <p:clrMapOvr>
    <a:masterClrMapping/>
  </p:clrMapOvr>
</p:sld>
</file>

<file path=ppt/theme/theme1.xml><?xml version="1.0" encoding="utf-8"?>
<a:theme xmlns:a="http://schemas.openxmlformats.org/drawingml/2006/main" name="Valentine template">
  <a:themeElements>
    <a:clrScheme name="Custom 347">
      <a:dk1>
        <a:srgbClr val="000000"/>
      </a:dk1>
      <a:lt1>
        <a:srgbClr val="FFFFFF"/>
      </a:lt1>
      <a:dk2>
        <a:srgbClr val="565F6F"/>
      </a:dk2>
      <a:lt2>
        <a:srgbClr val="DFE3E9"/>
      </a:lt2>
      <a:accent1>
        <a:srgbClr val="3D85C6"/>
      </a:accent1>
      <a:accent2>
        <a:srgbClr val="6FA8DC"/>
      </a:accent2>
      <a:accent3>
        <a:srgbClr val="9FC5E8"/>
      </a:accent3>
      <a:accent4>
        <a:srgbClr val="CFE2F3"/>
      </a:accent4>
      <a:accent5>
        <a:srgbClr val="D9D9D9"/>
      </a:accent5>
      <a:accent6>
        <a:srgbClr val="999999"/>
      </a:accent6>
      <a:hlink>
        <a:srgbClr val="FFFFFF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3617</TotalTime>
  <Words>792</Words>
  <Application>Microsoft Macintosh PowerPoint</Application>
  <PresentationFormat>On-screen Show (16:9)</PresentationFormat>
  <Paragraphs>200</Paragraphs>
  <Slides>25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SF Compact Rounded</vt:lpstr>
      <vt:lpstr>Cousine</vt:lpstr>
      <vt:lpstr>Arial</vt:lpstr>
      <vt:lpstr>SF Compact Rounded Heavy</vt:lpstr>
      <vt:lpstr>SF COMPACT ROUNDED MEDIUM</vt:lpstr>
      <vt:lpstr>Calibri</vt:lpstr>
      <vt:lpstr>Valentine template</vt:lpstr>
      <vt:lpstr>VOLUNTEER COORDINATION 26 FEB 2025</vt:lpstr>
      <vt:lpstr>Agenda</vt:lpstr>
      <vt:lpstr>Agenda</vt:lpstr>
      <vt:lpstr>Steering Committee</vt:lpstr>
      <vt:lpstr>Process Overview</vt:lpstr>
      <vt:lpstr>Goals</vt:lpstr>
      <vt:lpstr>Other Issues</vt:lpstr>
      <vt:lpstr>Goals</vt:lpstr>
      <vt:lpstr>Goals</vt:lpstr>
      <vt:lpstr>Discussion</vt:lpstr>
      <vt:lpstr>Goals</vt:lpstr>
      <vt:lpstr>Filtering</vt:lpstr>
      <vt:lpstr>Goals</vt:lpstr>
      <vt:lpstr>Discussion</vt:lpstr>
      <vt:lpstr>Goals</vt:lpstr>
      <vt:lpstr>Capacity Building</vt:lpstr>
      <vt:lpstr>Addressing High SVI Communities</vt:lpstr>
      <vt:lpstr>Addressing High SVI Communities</vt:lpstr>
      <vt:lpstr>Addressing High SVI Communities</vt:lpstr>
      <vt:lpstr>Addressing High SVI Communities</vt:lpstr>
      <vt:lpstr>Discussion</vt:lpstr>
      <vt:lpstr>Battle Rhythm</vt:lpstr>
      <vt:lpstr>Next Steps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VOLUNTEER WORKGROUP</dc:title>
  <cp:lastModifiedBy>Gary Flaharty</cp:lastModifiedBy>
  <cp:revision>17</cp:revision>
  <cp:lastPrinted>2025-02-17T15:42:14Z</cp:lastPrinted>
  <dcterms:modified xsi:type="dcterms:W3CDTF">2025-04-01T02:49:31Z</dcterms:modified>
</cp:coreProperties>
</file>