
<file path=[Content_Types].xml><?xml version="1.0" encoding="utf-8"?>
<Types xmlns="http://schemas.openxmlformats.org/package/2006/content-types">
  <Default Extension="fntdata" ContentType="application/x-fontdata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trictFirstAndLastChars="0" embedTrueTypeFonts="1" saveSubsetFonts="1" autoCompressPictures="0">
  <p:sldMasterIdLst>
    <p:sldMasterId id="2147483657" r:id="rId1"/>
  </p:sldMasterIdLst>
  <p:notesMasterIdLst>
    <p:notesMasterId r:id="rId6"/>
  </p:notesMasterIdLst>
  <p:sldIdLst>
    <p:sldId id="346" r:id="rId2"/>
    <p:sldId id="347" r:id="rId3"/>
    <p:sldId id="348" r:id="rId4"/>
    <p:sldId id="349" r:id="rId5"/>
  </p:sldIdLst>
  <p:sldSz cx="9144000" cy="5143500" type="screen16x9"/>
  <p:notesSz cx="6858000" cy="9144000"/>
  <p:embeddedFontLst>
    <p:embeddedFont>
      <p:font typeface="Cousine" panose="02070409020205020404" pitchFamily="49" charset="0"/>
      <p:regular r:id="rId7"/>
      <p:bold r:id="rId8"/>
      <p:italic r:id="rId9"/>
      <p:boldItalic r:id="rId10"/>
    </p:embeddedFont>
    <p:embeddedFont>
      <p:font typeface="SF Compact Rounded" pitchFamily="2" charset="77"/>
      <p:regular r:id="rId11"/>
      <p:bold r:id="rId12"/>
    </p:embeddedFont>
    <p:embeddedFont>
      <p:font typeface="SF Compact Rounded Heavy" pitchFamily="2" charset="77"/>
      <p:bold r:id="rId13"/>
    </p:embeddedFont>
    <p:embeddedFont>
      <p:font typeface="SF COMPACT ROUNDED MEDIUM" pitchFamily="2" charset="77"/>
      <p:regular r:id="rId14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2" pos="5160" userDrawn="1">
          <p15:clr>
            <a:srgbClr val="A4A3A4"/>
          </p15:clr>
        </p15:guide>
        <p15:guide id="3" orient="horz" pos="162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6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FC55EEA4-988B-492D-99E5-9B07CBB69424}">
  <a:tblStyle styleId="{FC55EEA4-988B-492D-99E5-9B07CBB69424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  <a:tblStyle styleId="{7216E642-95D0-4B56-8B43-F84085D11474}" styleName="Table_1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>
    <p:restoredLeft sz="7324"/>
    <p:restoredTop sz="94638"/>
  </p:normalViewPr>
  <p:slideViewPr>
    <p:cSldViewPr snapToGrid="0" showGuides="1">
      <p:cViewPr varScale="1">
        <p:scale>
          <a:sx n="157" d="100"/>
          <a:sy n="157" d="100"/>
        </p:scale>
        <p:origin x="920" y="168"/>
      </p:cViewPr>
      <p:guideLst>
        <p:guide pos="5160"/>
        <p:guide orient="horz" pos="162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" d="1"/>
        <a:sy n="1" d="1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2.fntdata"/><Relationship Id="rId13" Type="http://schemas.openxmlformats.org/officeDocument/2006/relationships/font" Target="fonts/font7.fntdata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font" Target="fonts/font1.fntdata"/><Relationship Id="rId12" Type="http://schemas.openxmlformats.org/officeDocument/2006/relationships/font" Target="fonts/font6.fntdata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11" Type="http://schemas.openxmlformats.org/officeDocument/2006/relationships/font" Target="fonts/font5.fntdata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font" Target="fonts/font4.fntdata"/><Relationship Id="rId4" Type="http://schemas.openxmlformats.org/officeDocument/2006/relationships/slide" Target="slides/slide3.xml"/><Relationship Id="rId9" Type="http://schemas.openxmlformats.org/officeDocument/2006/relationships/font" Target="fonts/font3.fntdata"/><Relationship Id="rId14" Type="http://schemas.openxmlformats.org/officeDocument/2006/relationships/font" Target="fonts/font8.fntdata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2746766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+ 1 column" type="tx">
  <p:cSld name="TITLE_AND_BODY">
    <p:spTree>
      <p:nvGrpSpPr>
        <p:cNvPr id="1" name="Shape 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Google Shape;39;p5"/>
          <p:cNvSpPr txBox="1">
            <a:spLocks noGrp="1"/>
          </p:cNvSpPr>
          <p:nvPr>
            <p:ph type="title"/>
          </p:nvPr>
        </p:nvSpPr>
        <p:spPr>
          <a:xfrm>
            <a:off x="343129" y="285136"/>
            <a:ext cx="8290800" cy="622097"/>
          </a:xfrm>
          <a:prstGeom prst="rect">
            <a:avLst/>
          </a:prstGeom>
          <a:ln>
            <a:solidFill>
              <a:schemeClr val="bg1"/>
            </a:solidFill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000"/>
              <a:buNone/>
              <a:defRPr sz="3200" b="1" i="0">
                <a:latin typeface="SF Compact Rounded" pitchFamily="2" charset="77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9pPr>
          </a:lstStyle>
          <a:p>
            <a:endParaRPr dirty="0"/>
          </a:p>
        </p:txBody>
      </p:sp>
      <p:sp>
        <p:nvSpPr>
          <p:cNvPr id="40" name="Google Shape;40;p5"/>
          <p:cNvSpPr txBox="1">
            <a:spLocks noGrp="1"/>
          </p:cNvSpPr>
          <p:nvPr>
            <p:ph type="body" idx="1" hasCustomPrompt="1"/>
          </p:nvPr>
        </p:nvSpPr>
        <p:spPr>
          <a:xfrm>
            <a:off x="343225" y="1125000"/>
            <a:ext cx="8290800" cy="3639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189" lvl="0" indent="-380990">
              <a:spcBef>
                <a:spcPts val="600"/>
              </a:spcBef>
              <a:spcAft>
                <a:spcPts val="0"/>
              </a:spcAft>
              <a:buSzPts val="2400"/>
              <a:buChar char="▪"/>
              <a:defRPr b="0" i="0">
                <a:latin typeface="SF Compact Rounded Medium" pitchFamily="2" charset="77"/>
              </a:defRPr>
            </a:lvl1pPr>
            <a:lvl2pPr marL="914377" lvl="1" indent="-380990">
              <a:spcBef>
                <a:spcPts val="0"/>
              </a:spcBef>
              <a:spcAft>
                <a:spcPts val="0"/>
              </a:spcAft>
              <a:buSzPts val="2400"/>
              <a:buChar char="▫"/>
              <a:defRPr sz="1800">
                <a:solidFill>
                  <a:srgbClr val="FFC000"/>
                </a:solidFill>
              </a:defRPr>
            </a:lvl2pPr>
            <a:lvl3pPr marL="1371566" lvl="2" indent="-380990">
              <a:spcBef>
                <a:spcPts val="0"/>
              </a:spcBef>
              <a:spcAft>
                <a:spcPts val="0"/>
              </a:spcAft>
              <a:buSzPts val="2400"/>
              <a:buChar char="■"/>
              <a:defRPr/>
            </a:lvl3pPr>
            <a:lvl4pPr marL="1828754" lvl="3" indent="-380990">
              <a:spcBef>
                <a:spcPts val="0"/>
              </a:spcBef>
              <a:spcAft>
                <a:spcPts val="0"/>
              </a:spcAft>
              <a:buSzPts val="2400"/>
              <a:buChar char="●"/>
              <a:defRPr/>
            </a:lvl4pPr>
            <a:lvl5pPr marL="2285943" lvl="4" indent="-380990">
              <a:spcBef>
                <a:spcPts val="0"/>
              </a:spcBef>
              <a:spcAft>
                <a:spcPts val="0"/>
              </a:spcAft>
              <a:buSzPts val="2400"/>
              <a:buChar char="○"/>
              <a:defRPr/>
            </a:lvl5pPr>
            <a:lvl6pPr marL="2743131" lvl="5" indent="-380990">
              <a:spcBef>
                <a:spcPts val="0"/>
              </a:spcBef>
              <a:spcAft>
                <a:spcPts val="0"/>
              </a:spcAft>
              <a:buSzPts val="2400"/>
              <a:buChar char="■"/>
              <a:defRPr/>
            </a:lvl6pPr>
            <a:lvl7pPr marL="3200320" lvl="6" indent="-380990">
              <a:spcBef>
                <a:spcPts val="0"/>
              </a:spcBef>
              <a:spcAft>
                <a:spcPts val="0"/>
              </a:spcAft>
              <a:buSzPts val="2400"/>
              <a:buChar char="●"/>
              <a:defRPr/>
            </a:lvl7pPr>
            <a:lvl8pPr marL="3657509" lvl="7" indent="-380990">
              <a:spcBef>
                <a:spcPts val="0"/>
              </a:spcBef>
              <a:spcAft>
                <a:spcPts val="0"/>
              </a:spcAft>
              <a:buSzPts val="2400"/>
              <a:buChar char="○"/>
              <a:defRPr/>
            </a:lvl8pPr>
            <a:lvl9pPr marL="4114697" lvl="8" indent="-380990">
              <a:spcBef>
                <a:spcPts val="0"/>
              </a:spcBef>
              <a:spcAft>
                <a:spcPts val="0"/>
              </a:spcAft>
              <a:buSzPts val="2400"/>
              <a:buChar char="■"/>
              <a:defRPr/>
            </a:lvl9pPr>
          </a:lstStyle>
          <a:p>
            <a:r>
              <a:rPr lang="en-US" dirty="0"/>
              <a:t>Level 1</a:t>
            </a:r>
          </a:p>
          <a:p>
            <a:pPr lvl="1"/>
            <a:r>
              <a:rPr lang="en-US" dirty="0"/>
              <a:t>Level 2</a:t>
            </a:r>
            <a:endParaRPr dirty="0"/>
          </a:p>
        </p:txBody>
      </p:sp>
      <p:sp>
        <p:nvSpPr>
          <p:cNvPr id="41" name="Google Shape;41;p5"/>
          <p:cNvSpPr txBox="1">
            <a:spLocks noGrp="1"/>
          </p:cNvSpPr>
          <p:nvPr>
            <p:ph type="sldNum" idx="12"/>
          </p:nvPr>
        </p:nvSpPr>
        <p:spPr>
          <a:xfrm>
            <a:off x="8523158" y="4641567"/>
            <a:ext cx="461100" cy="291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fld id="{00000000-1234-1234-1234-123412341234}" type="slidenum">
              <a:rPr lang="en" smtClean="0"/>
              <a:pPr/>
              <a:t>‹#›</a:t>
            </a:fld>
            <a:endParaRPr lang="en"/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 userDrawn="1">
          <p15:clr>
            <a:srgbClr val="FBAE40"/>
          </p15:clr>
        </p15:guide>
        <p15:guide id="2" pos="2880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marL="0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3CA6B3-4B66-4402-8FCE-4085C2F7AA63}" type="datetimeFigureOut">
              <a:rPr lang="en-US" smtClean="0"/>
              <a:t>4/15/25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1E4732-5434-47E3-B32C-D7C529368BE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0314757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">
    <p:bg>
      <p:bgPr>
        <a:solidFill>
          <a:schemeClr val="accen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2905B7B1-CA2A-343C-9841-CBABC04B3DF3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Google Shape;6;p1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1118" y="0"/>
            <a:ext cx="9141767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7" name="Google Shape;7;p1"/>
          <p:cNvSpPr/>
          <p:nvPr/>
        </p:nvSpPr>
        <p:spPr>
          <a:xfrm>
            <a:off x="91701" y="96300"/>
            <a:ext cx="8966100" cy="4945200"/>
          </a:xfrm>
          <a:prstGeom prst="rect">
            <a:avLst/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400"/>
          </a:p>
        </p:txBody>
      </p:sp>
      <p:sp>
        <p:nvSpPr>
          <p:cNvPr id="8" name="Google Shape;8;p1"/>
          <p:cNvSpPr txBox="1">
            <a:spLocks noGrp="1"/>
          </p:cNvSpPr>
          <p:nvPr>
            <p:ph type="title"/>
          </p:nvPr>
        </p:nvSpPr>
        <p:spPr>
          <a:xfrm>
            <a:off x="404329" y="210034"/>
            <a:ext cx="8229600" cy="6971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Cousine"/>
              <a:buNone/>
              <a:defRPr sz="2000">
                <a:solidFill>
                  <a:schemeClr val="lt1"/>
                </a:solidFill>
                <a:latin typeface="Cousine"/>
                <a:ea typeface="Cousine"/>
                <a:cs typeface="Cousine"/>
                <a:sym typeface="Cousine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Cousine"/>
              <a:buNone/>
              <a:defRPr sz="2000">
                <a:solidFill>
                  <a:schemeClr val="lt1"/>
                </a:solidFill>
                <a:latin typeface="Cousine"/>
                <a:ea typeface="Cousine"/>
                <a:cs typeface="Cousine"/>
                <a:sym typeface="Cousine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Cousine"/>
              <a:buNone/>
              <a:defRPr sz="2000">
                <a:solidFill>
                  <a:schemeClr val="lt1"/>
                </a:solidFill>
                <a:latin typeface="Cousine"/>
                <a:ea typeface="Cousine"/>
                <a:cs typeface="Cousine"/>
                <a:sym typeface="Cousine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Cousine"/>
              <a:buNone/>
              <a:defRPr sz="2000">
                <a:solidFill>
                  <a:schemeClr val="lt1"/>
                </a:solidFill>
                <a:latin typeface="Cousine"/>
                <a:ea typeface="Cousine"/>
                <a:cs typeface="Cousine"/>
                <a:sym typeface="Cousine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Cousine"/>
              <a:buNone/>
              <a:defRPr sz="2000">
                <a:solidFill>
                  <a:schemeClr val="lt1"/>
                </a:solidFill>
                <a:latin typeface="Cousine"/>
                <a:ea typeface="Cousine"/>
                <a:cs typeface="Cousine"/>
                <a:sym typeface="Cousine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Cousine"/>
              <a:buNone/>
              <a:defRPr sz="2000">
                <a:solidFill>
                  <a:schemeClr val="lt1"/>
                </a:solidFill>
                <a:latin typeface="Cousine"/>
                <a:ea typeface="Cousine"/>
                <a:cs typeface="Cousine"/>
                <a:sym typeface="Cousine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Cousine"/>
              <a:buNone/>
              <a:defRPr sz="2000">
                <a:solidFill>
                  <a:schemeClr val="lt1"/>
                </a:solidFill>
                <a:latin typeface="Cousine"/>
                <a:ea typeface="Cousine"/>
                <a:cs typeface="Cousine"/>
                <a:sym typeface="Cousine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Cousine"/>
              <a:buNone/>
              <a:defRPr sz="2000">
                <a:solidFill>
                  <a:schemeClr val="lt1"/>
                </a:solidFill>
                <a:latin typeface="Cousine"/>
                <a:ea typeface="Cousine"/>
                <a:cs typeface="Cousine"/>
                <a:sym typeface="Cousine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Cousine"/>
              <a:buNone/>
              <a:defRPr sz="2000">
                <a:solidFill>
                  <a:schemeClr val="lt1"/>
                </a:solidFill>
                <a:latin typeface="Cousine"/>
                <a:ea typeface="Cousine"/>
                <a:cs typeface="Cousine"/>
                <a:sym typeface="Cousine"/>
              </a:defRPr>
            </a:lvl9pPr>
          </a:lstStyle>
          <a:p>
            <a:r>
              <a:rPr lang="en-US" dirty="0"/>
              <a:t>X</a:t>
            </a:r>
            <a:endParaRPr dirty="0"/>
          </a:p>
        </p:txBody>
      </p:sp>
      <p:sp>
        <p:nvSpPr>
          <p:cNvPr id="9" name="Google Shape;9;p1"/>
          <p:cNvSpPr txBox="1">
            <a:spLocks noGrp="1"/>
          </p:cNvSpPr>
          <p:nvPr>
            <p:ph type="body" idx="1"/>
          </p:nvPr>
        </p:nvSpPr>
        <p:spPr>
          <a:xfrm>
            <a:off x="457200" y="1003532"/>
            <a:ext cx="8229600" cy="376046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81000">
              <a:spcBef>
                <a:spcPts val="6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Cousine"/>
              <a:buChar char="▪"/>
              <a:defRPr sz="2400">
                <a:solidFill>
                  <a:schemeClr val="lt1"/>
                </a:solidFill>
                <a:latin typeface="Cousine"/>
                <a:ea typeface="Cousine"/>
                <a:cs typeface="Cousine"/>
                <a:sym typeface="Cousine"/>
              </a:defRPr>
            </a:lvl1pPr>
            <a:lvl2pPr marL="914400" lvl="1" indent="-3810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Cousine"/>
              <a:buChar char="▫"/>
              <a:defRPr sz="2400">
                <a:solidFill>
                  <a:schemeClr val="lt1"/>
                </a:solidFill>
                <a:latin typeface="Cousine"/>
                <a:ea typeface="Cousine"/>
                <a:cs typeface="Cousine"/>
                <a:sym typeface="Cousine"/>
              </a:defRPr>
            </a:lvl2pPr>
            <a:lvl3pPr marL="1371600" lvl="2" indent="-3810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Cousine"/>
              <a:buChar char="■"/>
              <a:defRPr sz="2400">
                <a:solidFill>
                  <a:schemeClr val="lt1"/>
                </a:solidFill>
                <a:latin typeface="Cousine"/>
                <a:ea typeface="Cousine"/>
                <a:cs typeface="Cousine"/>
                <a:sym typeface="Cousine"/>
              </a:defRPr>
            </a:lvl3pPr>
            <a:lvl4pPr marL="1828800" lvl="3" indent="-3810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Cousine"/>
              <a:buChar char="●"/>
              <a:defRPr sz="2400">
                <a:solidFill>
                  <a:schemeClr val="lt1"/>
                </a:solidFill>
                <a:latin typeface="Cousine"/>
                <a:ea typeface="Cousine"/>
                <a:cs typeface="Cousine"/>
                <a:sym typeface="Cousine"/>
              </a:defRPr>
            </a:lvl4pPr>
            <a:lvl5pPr marL="2286000" lvl="4" indent="-3810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Cousine"/>
              <a:buChar char="○"/>
              <a:defRPr sz="2400">
                <a:solidFill>
                  <a:schemeClr val="lt1"/>
                </a:solidFill>
                <a:latin typeface="Cousine"/>
                <a:ea typeface="Cousine"/>
                <a:cs typeface="Cousine"/>
                <a:sym typeface="Cousine"/>
              </a:defRPr>
            </a:lvl5pPr>
            <a:lvl6pPr marL="2743200" lvl="5" indent="-3810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Cousine"/>
              <a:buChar char="■"/>
              <a:defRPr sz="2400">
                <a:solidFill>
                  <a:schemeClr val="lt1"/>
                </a:solidFill>
                <a:latin typeface="Cousine"/>
                <a:ea typeface="Cousine"/>
                <a:cs typeface="Cousine"/>
                <a:sym typeface="Cousine"/>
              </a:defRPr>
            </a:lvl6pPr>
            <a:lvl7pPr marL="3200400" lvl="6" indent="-3810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Cousine"/>
              <a:buChar char="●"/>
              <a:defRPr sz="2400">
                <a:solidFill>
                  <a:schemeClr val="lt1"/>
                </a:solidFill>
                <a:latin typeface="Cousine"/>
                <a:ea typeface="Cousine"/>
                <a:cs typeface="Cousine"/>
                <a:sym typeface="Cousine"/>
              </a:defRPr>
            </a:lvl7pPr>
            <a:lvl8pPr marL="3657600" lvl="7" indent="-3810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Cousine"/>
              <a:buChar char="○"/>
              <a:defRPr sz="2400">
                <a:solidFill>
                  <a:schemeClr val="lt1"/>
                </a:solidFill>
                <a:latin typeface="Cousine"/>
                <a:ea typeface="Cousine"/>
                <a:cs typeface="Cousine"/>
                <a:sym typeface="Cousine"/>
              </a:defRPr>
            </a:lvl8pPr>
            <a:lvl9pPr marL="4114800" lvl="8" indent="-3810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Cousine"/>
              <a:buChar char="■"/>
              <a:defRPr sz="2400">
                <a:solidFill>
                  <a:schemeClr val="lt1"/>
                </a:solidFill>
                <a:latin typeface="Cousine"/>
                <a:ea typeface="Cousine"/>
                <a:cs typeface="Cousine"/>
                <a:sym typeface="Cousine"/>
              </a:defRPr>
            </a:lvl9pPr>
          </a:lstStyle>
          <a:p>
            <a:endParaRPr lang="en-US" dirty="0"/>
          </a:p>
          <a:p>
            <a:endParaRPr dirty="0"/>
          </a:p>
        </p:txBody>
      </p:sp>
      <p:sp>
        <p:nvSpPr>
          <p:cNvPr id="10" name="Google Shape;10;p1"/>
          <p:cNvSpPr txBox="1">
            <a:spLocks noGrp="1"/>
          </p:cNvSpPr>
          <p:nvPr>
            <p:ph type="sldNum" idx="12"/>
          </p:nvPr>
        </p:nvSpPr>
        <p:spPr>
          <a:xfrm>
            <a:off x="8523158" y="4641567"/>
            <a:ext cx="461100" cy="291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r">
              <a:buNone/>
              <a:defRPr sz="1000">
                <a:solidFill>
                  <a:schemeClr val="lt1"/>
                </a:solidFill>
                <a:latin typeface="Cousine"/>
                <a:ea typeface="Cousine"/>
                <a:cs typeface="Cousine"/>
                <a:sym typeface="Cousine"/>
              </a:defRPr>
            </a:lvl1pPr>
            <a:lvl2pPr lvl="1" algn="r">
              <a:buNone/>
              <a:defRPr sz="1000">
                <a:solidFill>
                  <a:schemeClr val="lt1"/>
                </a:solidFill>
                <a:latin typeface="Cousine"/>
                <a:ea typeface="Cousine"/>
                <a:cs typeface="Cousine"/>
                <a:sym typeface="Cousine"/>
              </a:defRPr>
            </a:lvl2pPr>
            <a:lvl3pPr lvl="2" algn="r">
              <a:buNone/>
              <a:defRPr sz="1000">
                <a:solidFill>
                  <a:schemeClr val="lt1"/>
                </a:solidFill>
                <a:latin typeface="Cousine"/>
                <a:ea typeface="Cousine"/>
                <a:cs typeface="Cousine"/>
                <a:sym typeface="Cousine"/>
              </a:defRPr>
            </a:lvl3pPr>
            <a:lvl4pPr lvl="3" algn="r">
              <a:buNone/>
              <a:defRPr sz="1000">
                <a:solidFill>
                  <a:schemeClr val="lt1"/>
                </a:solidFill>
                <a:latin typeface="Cousine"/>
                <a:ea typeface="Cousine"/>
                <a:cs typeface="Cousine"/>
                <a:sym typeface="Cousine"/>
              </a:defRPr>
            </a:lvl4pPr>
            <a:lvl5pPr lvl="4" algn="r">
              <a:buNone/>
              <a:defRPr sz="1000">
                <a:solidFill>
                  <a:schemeClr val="lt1"/>
                </a:solidFill>
                <a:latin typeface="Cousine"/>
                <a:ea typeface="Cousine"/>
                <a:cs typeface="Cousine"/>
                <a:sym typeface="Cousine"/>
              </a:defRPr>
            </a:lvl5pPr>
            <a:lvl6pPr lvl="5" algn="r">
              <a:buNone/>
              <a:defRPr sz="1000">
                <a:solidFill>
                  <a:schemeClr val="lt1"/>
                </a:solidFill>
                <a:latin typeface="Cousine"/>
                <a:ea typeface="Cousine"/>
                <a:cs typeface="Cousine"/>
                <a:sym typeface="Cousine"/>
              </a:defRPr>
            </a:lvl6pPr>
            <a:lvl7pPr lvl="6" algn="r">
              <a:buNone/>
              <a:defRPr sz="1000">
                <a:solidFill>
                  <a:schemeClr val="lt1"/>
                </a:solidFill>
                <a:latin typeface="Cousine"/>
                <a:ea typeface="Cousine"/>
                <a:cs typeface="Cousine"/>
                <a:sym typeface="Cousine"/>
              </a:defRPr>
            </a:lvl7pPr>
            <a:lvl8pPr lvl="7" algn="r">
              <a:buNone/>
              <a:defRPr sz="1000">
                <a:solidFill>
                  <a:schemeClr val="lt1"/>
                </a:solidFill>
                <a:latin typeface="Cousine"/>
                <a:ea typeface="Cousine"/>
                <a:cs typeface="Cousine"/>
                <a:sym typeface="Cousine"/>
              </a:defRPr>
            </a:lvl8pPr>
            <a:lvl9pPr lvl="8" algn="r">
              <a:buNone/>
              <a:defRPr sz="1000">
                <a:solidFill>
                  <a:schemeClr val="lt1"/>
                </a:solidFill>
                <a:latin typeface="Cousine"/>
                <a:ea typeface="Cousine"/>
                <a:cs typeface="Cousine"/>
                <a:sym typeface="Cousine"/>
              </a:defRPr>
            </a:lvl9pPr>
          </a:lstStyle>
          <a:p>
            <a:fld id="{00000000-1234-1234-1234-123412341234}" type="slidenum">
              <a:rPr lang="en" smtClean="0"/>
              <a:pPr/>
              <a:t>‹#›</a:t>
            </a:fld>
            <a:endParaRPr lang="en"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51" r:id="rId1"/>
    <p:sldLayoutId id="2147483659" r:id="rId2"/>
  </p:sldLayoutIdLst>
  <p:transition>
    <p:fade thruBlk="1"/>
  </p:transition>
  <p:hf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3200" b="1" i="0" u="none" strike="noStrike" cap="none">
          <a:solidFill>
            <a:srgbClr val="000000"/>
          </a:solidFill>
          <a:latin typeface="SF Compact Rounded Heavy" pitchFamily="2" charset="77"/>
          <a:ea typeface="SF Compact Rounded Heavy" pitchFamily="2" charset="77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2000" b="0" i="0" u="none" strike="noStrike" cap="none">
          <a:solidFill>
            <a:srgbClr val="000000"/>
          </a:solidFill>
          <a:latin typeface="SF Compact Rounded" pitchFamily="2" charset="77"/>
          <a:ea typeface="SF Compact Rounded" pitchFamily="2" charset="77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3A806B2-ABEF-29A3-5C86-7E6C6968661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Issue Log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75EDE9B-1287-8E4D-79E7-13A80C15C557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00000000-1234-1234-1234-123412341234}" type="slidenum">
              <a:rPr lang="en" smtClean="0"/>
              <a:pPr/>
              <a:t>1</a:t>
            </a:fld>
            <a:endParaRPr lang="en"/>
          </a:p>
        </p:txBody>
      </p:sp>
      <p:graphicFrame>
        <p:nvGraphicFramePr>
          <p:cNvPr id="7" name="Table 6">
            <a:extLst>
              <a:ext uri="{FF2B5EF4-FFF2-40B4-BE49-F238E27FC236}">
                <a16:creationId xmlns:a16="http://schemas.microsoft.com/office/drawing/2014/main" id="{02F224E2-8908-2089-54DE-421E890B5B4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00943038"/>
              </p:ext>
            </p:extLst>
          </p:nvPr>
        </p:nvGraphicFramePr>
        <p:xfrm>
          <a:off x="343129" y="1105013"/>
          <a:ext cx="8290800" cy="3867240"/>
        </p:xfrm>
        <a:graphic>
          <a:graphicData uri="http://schemas.openxmlformats.org/drawingml/2006/table">
            <a:tbl>
              <a:tblPr firstRow="1" bandRow="1">
                <a:tableStyleId>{FC55EEA4-988B-492D-99E5-9B07CBB69424}</a:tableStyleId>
              </a:tblPr>
              <a:tblGrid>
                <a:gridCol w="468913">
                  <a:extLst>
                    <a:ext uri="{9D8B030D-6E8A-4147-A177-3AD203B41FA5}">
                      <a16:colId xmlns:a16="http://schemas.microsoft.com/office/drawing/2014/main" val="368490047"/>
                    </a:ext>
                  </a:extLst>
                </a:gridCol>
                <a:gridCol w="3336877">
                  <a:extLst>
                    <a:ext uri="{9D8B030D-6E8A-4147-A177-3AD203B41FA5}">
                      <a16:colId xmlns:a16="http://schemas.microsoft.com/office/drawing/2014/main" val="1819270657"/>
                    </a:ext>
                  </a:extLst>
                </a:gridCol>
                <a:gridCol w="962168">
                  <a:extLst>
                    <a:ext uri="{9D8B030D-6E8A-4147-A177-3AD203B41FA5}">
                      <a16:colId xmlns:a16="http://schemas.microsoft.com/office/drawing/2014/main" val="2930201673"/>
                    </a:ext>
                  </a:extLst>
                </a:gridCol>
                <a:gridCol w="2415653">
                  <a:extLst>
                    <a:ext uri="{9D8B030D-6E8A-4147-A177-3AD203B41FA5}">
                      <a16:colId xmlns:a16="http://schemas.microsoft.com/office/drawing/2014/main" val="672590176"/>
                    </a:ext>
                  </a:extLst>
                </a:gridCol>
                <a:gridCol w="1107189">
                  <a:extLst>
                    <a:ext uri="{9D8B030D-6E8A-4147-A177-3AD203B41FA5}">
                      <a16:colId xmlns:a16="http://schemas.microsoft.com/office/drawing/2014/main" val="3022569011"/>
                    </a:ext>
                  </a:extLst>
                </a:gridCol>
              </a:tblGrid>
              <a:tr h="232746"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bg1"/>
                          </a:solidFill>
                        </a:rPr>
                        <a:t>C</a:t>
                      </a:r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bg1"/>
                          </a:solidFill>
                        </a:rPr>
                        <a:t>Issue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bg1"/>
                          </a:solidFill>
                        </a:rPr>
                        <a:t>Due Date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bg1"/>
                          </a:solidFill>
                        </a:rPr>
                        <a:t>Resolution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bg1"/>
                          </a:solidFill>
                        </a:rPr>
                        <a:t>Status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06725358"/>
                  </a:ext>
                </a:extLst>
              </a:tr>
              <a:tr h="727800"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bg1"/>
                          </a:solidFill>
                        </a:rPr>
                        <a:t>2</a:t>
                      </a:r>
                    </a:p>
                  </a:txBody>
                  <a:tcPr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bg1"/>
                          </a:solidFill>
                        </a:rPr>
                        <a:t>Demonstration being held up by Galaxy’s sandbox - need Galaxy and demo next week SURE.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bg1"/>
                          </a:solidFill>
                        </a:rPr>
                        <a:t>4/22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25826874"/>
                  </a:ext>
                </a:extLst>
              </a:tr>
              <a:tr h="727800"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bg1"/>
                          </a:solidFill>
                        </a:rPr>
                        <a:t>2</a:t>
                      </a:r>
                    </a:p>
                  </a:txBody>
                  <a:tcPr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bg1"/>
                          </a:solidFill>
                        </a:rPr>
                        <a:t>Confirm the design of VH includes features required to facilitate access for team participation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en-US" dirty="0">
                          <a:solidFill>
                            <a:schemeClr val="bg1"/>
                          </a:solidFill>
                        </a:rPr>
                        <a:t>4/22</a:t>
                      </a:r>
                    </a:p>
                    <a:p>
                      <a:pPr algn="ctr"/>
                      <a:endParaRPr lang="en-US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29050439"/>
                  </a:ext>
                </a:extLst>
              </a:tr>
              <a:tr h="727800"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bg1"/>
                          </a:solidFill>
                        </a:rPr>
                        <a:t>2</a:t>
                      </a:r>
                    </a:p>
                  </a:txBody>
                  <a:tcPr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bg1"/>
                          </a:solidFill>
                        </a:rPr>
                        <a:t>Provide real-time access to an overview of VH volunteer opportunities for jurisdictions, organizations, and the VOAD to understand open and filled jobs by volunteer organization, job jurisdiction/geography.  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en-US" dirty="0">
                          <a:solidFill>
                            <a:schemeClr val="bg1"/>
                          </a:solidFill>
                        </a:rPr>
                        <a:t>4/22</a:t>
                      </a:r>
                    </a:p>
                    <a:p>
                      <a:pPr algn="ctr"/>
                      <a:endParaRPr lang="en-US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7665968"/>
                  </a:ext>
                </a:extLst>
              </a:tr>
              <a:tr h="727800"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bg1"/>
                          </a:solidFill>
                        </a:rPr>
                        <a:t>2</a:t>
                      </a:r>
                    </a:p>
                  </a:txBody>
                  <a:tcPr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bg1"/>
                          </a:solidFill>
                        </a:rPr>
                        <a:t>Add reference to resources on banner (reference to </a:t>
                      </a:r>
                      <a:r>
                        <a:rPr lang="en-US" dirty="0" err="1">
                          <a:solidFill>
                            <a:schemeClr val="bg1"/>
                          </a:solidFill>
                        </a:rPr>
                        <a:t>ReadyHarris</a:t>
                      </a:r>
                      <a:r>
                        <a:rPr lang="en-US" dirty="0">
                          <a:solidFill>
                            <a:schemeClr val="bg1"/>
                          </a:solidFill>
                        </a:rPr>
                        <a:t>)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bg1"/>
                          </a:solidFill>
                        </a:rPr>
                        <a:t>4/22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4955156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37545501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3A806B2-ABEF-29A3-5C86-7E6C6968661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Issue Log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75EDE9B-1287-8E4D-79E7-13A80C15C557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00000000-1234-1234-1234-123412341234}" type="slidenum">
              <a:rPr lang="en" smtClean="0"/>
              <a:pPr/>
              <a:t>2</a:t>
            </a:fld>
            <a:endParaRPr lang="en"/>
          </a:p>
        </p:txBody>
      </p:sp>
      <p:graphicFrame>
        <p:nvGraphicFramePr>
          <p:cNvPr id="7" name="Table 6">
            <a:extLst>
              <a:ext uri="{FF2B5EF4-FFF2-40B4-BE49-F238E27FC236}">
                <a16:creationId xmlns:a16="http://schemas.microsoft.com/office/drawing/2014/main" id="{02F224E2-8908-2089-54DE-421E890B5B4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59462922"/>
              </p:ext>
            </p:extLst>
          </p:nvPr>
        </p:nvGraphicFramePr>
        <p:xfrm>
          <a:off x="343129" y="1269385"/>
          <a:ext cx="8290800" cy="3440520"/>
        </p:xfrm>
        <a:graphic>
          <a:graphicData uri="http://schemas.openxmlformats.org/drawingml/2006/table">
            <a:tbl>
              <a:tblPr firstRow="1" bandRow="1">
                <a:tableStyleId>{FC55EEA4-988B-492D-99E5-9B07CBB69424}</a:tableStyleId>
              </a:tblPr>
              <a:tblGrid>
                <a:gridCol w="468913">
                  <a:extLst>
                    <a:ext uri="{9D8B030D-6E8A-4147-A177-3AD203B41FA5}">
                      <a16:colId xmlns:a16="http://schemas.microsoft.com/office/drawing/2014/main" val="368490047"/>
                    </a:ext>
                  </a:extLst>
                </a:gridCol>
                <a:gridCol w="3336877">
                  <a:extLst>
                    <a:ext uri="{9D8B030D-6E8A-4147-A177-3AD203B41FA5}">
                      <a16:colId xmlns:a16="http://schemas.microsoft.com/office/drawing/2014/main" val="1819270657"/>
                    </a:ext>
                  </a:extLst>
                </a:gridCol>
                <a:gridCol w="962168">
                  <a:extLst>
                    <a:ext uri="{9D8B030D-6E8A-4147-A177-3AD203B41FA5}">
                      <a16:colId xmlns:a16="http://schemas.microsoft.com/office/drawing/2014/main" val="2930201673"/>
                    </a:ext>
                  </a:extLst>
                </a:gridCol>
                <a:gridCol w="2415653">
                  <a:extLst>
                    <a:ext uri="{9D8B030D-6E8A-4147-A177-3AD203B41FA5}">
                      <a16:colId xmlns:a16="http://schemas.microsoft.com/office/drawing/2014/main" val="672590176"/>
                    </a:ext>
                  </a:extLst>
                </a:gridCol>
                <a:gridCol w="1107189">
                  <a:extLst>
                    <a:ext uri="{9D8B030D-6E8A-4147-A177-3AD203B41FA5}">
                      <a16:colId xmlns:a16="http://schemas.microsoft.com/office/drawing/2014/main" val="3022569011"/>
                    </a:ext>
                  </a:extLst>
                </a:gridCol>
              </a:tblGrid>
              <a:tr h="232746"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bg1"/>
                          </a:solidFill>
                        </a:rPr>
                        <a:t>C</a:t>
                      </a:r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bg1"/>
                          </a:solidFill>
                        </a:rPr>
                        <a:t>Issue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bg1"/>
                          </a:solidFill>
                        </a:rPr>
                        <a:t>Due Date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bg1"/>
                          </a:solidFill>
                        </a:rPr>
                        <a:t>Resolution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bg1"/>
                          </a:solidFill>
                        </a:rPr>
                        <a:t>Status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06725358"/>
                  </a:ext>
                </a:extLst>
              </a:tr>
              <a:tr h="727800"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bg1"/>
                          </a:solidFill>
                        </a:rPr>
                        <a:t>2</a:t>
                      </a:r>
                    </a:p>
                  </a:txBody>
                  <a:tcPr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bg1"/>
                          </a:solidFill>
                        </a:rPr>
                        <a:t>What happens if a group commits to a certain number of volunteers and fails to deliver the #s as committed?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bg1"/>
                          </a:solidFill>
                        </a:rPr>
                        <a:t>4/22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25826874"/>
                  </a:ext>
                </a:extLst>
              </a:tr>
              <a:tr h="727800"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bg1"/>
                          </a:solidFill>
                        </a:rPr>
                        <a:t>2</a:t>
                      </a:r>
                    </a:p>
                  </a:txBody>
                  <a:tcPr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bg1"/>
                          </a:solidFill>
                        </a:rPr>
                        <a:t>Measurements of attendance rate of spontaneous volunteers, individuals and groups, to indicate VH-system health.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bg1"/>
                          </a:solidFill>
                        </a:rPr>
                        <a:t>4/22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29050439"/>
                  </a:ext>
                </a:extLst>
              </a:tr>
              <a:tr h="727800"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bg1"/>
                          </a:solidFill>
                        </a:rPr>
                        <a:t>2</a:t>
                      </a:r>
                    </a:p>
                  </a:txBody>
                  <a:tcPr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bg1"/>
                          </a:solidFill>
                        </a:rPr>
                        <a:t>Explore real-time tracking measurements of volunteers by receiving organization. How do we make it easy to collect real-time data?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bg1"/>
                          </a:solidFill>
                        </a:rPr>
                        <a:t>4/22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7665968"/>
                  </a:ext>
                </a:extLst>
              </a:tr>
              <a:tr h="727800"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bg1"/>
                          </a:solidFill>
                        </a:rPr>
                        <a:t>GF</a:t>
                      </a:r>
                    </a:p>
                  </a:txBody>
                  <a:tcPr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bg1"/>
                          </a:solidFill>
                        </a:rPr>
                        <a:t>What are the regulatory requirements for volunteer hour </a:t>
                      </a:r>
                      <a:r>
                        <a:rPr lang="en-US" dirty="0" err="1">
                          <a:solidFill>
                            <a:schemeClr val="bg1"/>
                          </a:solidFill>
                        </a:rPr>
                        <a:t>trackings</a:t>
                      </a:r>
                      <a:r>
                        <a:rPr lang="en-US" dirty="0">
                          <a:solidFill>
                            <a:schemeClr val="bg1"/>
                          </a:solidFill>
                        </a:rPr>
                        <a:t>?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bg1"/>
                          </a:solidFill>
                        </a:rPr>
                        <a:t>4/22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4955156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85415528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3A806B2-ABEF-29A3-5C86-7E6C6968661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Issue Log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0DBF059-6BE9-DC3A-0C29-4B55FBFA07F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75EDE9B-1287-8E4D-79E7-13A80C15C557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00000000-1234-1234-1234-123412341234}" type="slidenum">
              <a:rPr lang="en" smtClean="0"/>
              <a:pPr/>
              <a:t>3</a:t>
            </a:fld>
            <a:endParaRPr lang="en"/>
          </a:p>
        </p:txBody>
      </p:sp>
      <p:graphicFrame>
        <p:nvGraphicFramePr>
          <p:cNvPr id="7" name="Table 6">
            <a:extLst>
              <a:ext uri="{FF2B5EF4-FFF2-40B4-BE49-F238E27FC236}">
                <a16:creationId xmlns:a16="http://schemas.microsoft.com/office/drawing/2014/main" id="{02F224E2-8908-2089-54DE-421E890B5B4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18718833"/>
              </p:ext>
            </p:extLst>
          </p:nvPr>
        </p:nvGraphicFramePr>
        <p:xfrm>
          <a:off x="343129" y="1124999"/>
          <a:ext cx="8290800" cy="3352800"/>
        </p:xfrm>
        <a:graphic>
          <a:graphicData uri="http://schemas.openxmlformats.org/drawingml/2006/table">
            <a:tbl>
              <a:tblPr firstRow="1" bandRow="1">
                <a:tableStyleId>{FC55EEA4-988B-492D-99E5-9B07CBB69424}</a:tableStyleId>
              </a:tblPr>
              <a:tblGrid>
                <a:gridCol w="468913">
                  <a:extLst>
                    <a:ext uri="{9D8B030D-6E8A-4147-A177-3AD203B41FA5}">
                      <a16:colId xmlns:a16="http://schemas.microsoft.com/office/drawing/2014/main" val="368490047"/>
                    </a:ext>
                  </a:extLst>
                </a:gridCol>
                <a:gridCol w="3336877">
                  <a:extLst>
                    <a:ext uri="{9D8B030D-6E8A-4147-A177-3AD203B41FA5}">
                      <a16:colId xmlns:a16="http://schemas.microsoft.com/office/drawing/2014/main" val="1819270657"/>
                    </a:ext>
                  </a:extLst>
                </a:gridCol>
                <a:gridCol w="962168">
                  <a:extLst>
                    <a:ext uri="{9D8B030D-6E8A-4147-A177-3AD203B41FA5}">
                      <a16:colId xmlns:a16="http://schemas.microsoft.com/office/drawing/2014/main" val="2930201673"/>
                    </a:ext>
                  </a:extLst>
                </a:gridCol>
                <a:gridCol w="2415653">
                  <a:extLst>
                    <a:ext uri="{9D8B030D-6E8A-4147-A177-3AD203B41FA5}">
                      <a16:colId xmlns:a16="http://schemas.microsoft.com/office/drawing/2014/main" val="672590176"/>
                    </a:ext>
                  </a:extLst>
                </a:gridCol>
                <a:gridCol w="1107189">
                  <a:extLst>
                    <a:ext uri="{9D8B030D-6E8A-4147-A177-3AD203B41FA5}">
                      <a16:colId xmlns:a16="http://schemas.microsoft.com/office/drawing/2014/main" val="3022569011"/>
                    </a:ext>
                  </a:extLst>
                </a:gridCol>
              </a:tblGrid>
              <a:tr h="232746"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bg1"/>
                          </a:solidFill>
                        </a:rPr>
                        <a:t>C</a:t>
                      </a:r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bg1"/>
                          </a:solidFill>
                        </a:rPr>
                        <a:t>Issue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bg1"/>
                          </a:solidFill>
                        </a:rPr>
                        <a:t>Due Date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bg1"/>
                          </a:solidFill>
                        </a:rPr>
                        <a:t>Resolution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bg1"/>
                          </a:solidFill>
                        </a:rPr>
                        <a:t>Status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06725358"/>
                  </a:ext>
                </a:extLst>
              </a:tr>
              <a:tr h="727800"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bg1"/>
                          </a:solidFill>
                        </a:rPr>
                        <a:t>2</a:t>
                      </a:r>
                    </a:p>
                  </a:txBody>
                  <a:tcPr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bg1"/>
                          </a:solidFill>
                        </a:rPr>
                        <a:t>Really simple process for recording hours  big giant easy button – online ICS 211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bg1"/>
                          </a:solidFill>
                        </a:rPr>
                        <a:t>4/22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25826874"/>
                  </a:ext>
                </a:extLst>
              </a:tr>
              <a:tr h="727800"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bg1"/>
                          </a:solidFill>
                        </a:rPr>
                        <a:t>2</a:t>
                      </a:r>
                    </a:p>
                  </a:txBody>
                  <a:tcPr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bg1"/>
                          </a:solidFill>
                        </a:rPr>
                        <a:t>Plan for Blue Sky Communications and Roll Out; Targets: VOAD members, TX and N VOAD members, LTRCs, JIC and PIOs, OEMs/jurisdictions, elected representatives, large partners, civic clubs, faith community (HR), super-neighborhoods, unions,… 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en-US" dirty="0">
                          <a:solidFill>
                            <a:schemeClr val="bg1"/>
                          </a:solidFill>
                        </a:rPr>
                        <a:t>4/22</a:t>
                      </a:r>
                    </a:p>
                    <a:p>
                      <a:pPr algn="ctr"/>
                      <a:endParaRPr lang="en-US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29050439"/>
                  </a:ext>
                </a:extLst>
              </a:tr>
              <a:tr h="727800">
                <a:tc>
                  <a:txBody>
                    <a:bodyPr/>
                    <a:lstStyle/>
                    <a:p>
                      <a:pPr algn="ctr"/>
                      <a:endParaRPr lang="en-US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bg1"/>
                          </a:solidFill>
                        </a:rPr>
                        <a:t>Plan for Grey Sky Communications</a:t>
                      </a:r>
                    </a:p>
                    <a:p>
                      <a:pPr algn="ctr"/>
                      <a:r>
                        <a:rPr lang="en-US" dirty="0">
                          <a:solidFill>
                            <a:schemeClr val="bg1"/>
                          </a:solidFill>
                        </a:rPr>
                        <a:t>- JIC Messaging, Jurisdiction messaging, VOAD messaging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766596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30836245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3A806B2-ABEF-29A3-5C86-7E6C6968661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Issue Log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0DBF059-6BE9-DC3A-0C29-4B55FBFA07F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75EDE9B-1287-8E4D-79E7-13A80C15C557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00000000-1234-1234-1234-123412341234}" type="slidenum">
              <a:rPr lang="en" smtClean="0"/>
              <a:pPr/>
              <a:t>4</a:t>
            </a:fld>
            <a:endParaRPr lang="en"/>
          </a:p>
        </p:txBody>
      </p:sp>
      <p:graphicFrame>
        <p:nvGraphicFramePr>
          <p:cNvPr id="7" name="Table 6">
            <a:extLst>
              <a:ext uri="{FF2B5EF4-FFF2-40B4-BE49-F238E27FC236}">
                <a16:creationId xmlns:a16="http://schemas.microsoft.com/office/drawing/2014/main" id="{02F224E2-8908-2089-54DE-421E890B5B4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28613428"/>
              </p:ext>
            </p:extLst>
          </p:nvPr>
        </p:nvGraphicFramePr>
        <p:xfrm>
          <a:off x="343129" y="1124999"/>
          <a:ext cx="8290800" cy="3433080"/>
        </p:xfrm>
        <a:graphic>
          <a:graphicData uri="http://schemas.openxmlformats.org/drawingml/2006/table">
            <a:tbl>
              <a:tblPr firstRow="1" bandRow="1">
                <a:tableStyleId>{FC55EEA4-988B-492D-99E5-9B07CBB69424}</a:tableStyleId>
              </a:tblPr>
              <a:tblGrid>
                <a:gridCol w="468913">
                  <a:extLst>
                    <a:ext uri="{9D8B030D-6E8A-4147-A177-3AD203B41FA5}">
                      <a16:colId xmlns:a16="http://schemas.microsoft.com/office/drawing/2014/main" val="368490047"/>
                    </a:ext>
                  </a:extLst>
                </a:gridCol>
                <a:gridCol w="3336877">
                  <a:extLst>
                    <a:ext uri="{9D8B030D-6E8A-4147-A177-3AD203B41FA5}">
                      <a16:colId xmlns:a16="http://schemas.microsoft.com/office/drawing/2014/main" val="1819270657"/>
                    </a:ext>
                  </a:extLst>
                </a:gridCol>
                <a:gridCol w="962168">
                  <a:extLst>
                    <a:ext uri="{9D8B030D-6E8A-4147-A177-3AD203B41FA5}">
                      <a16:colId xmlns:a16="http://schemas.microsoft.com/office/drawing/2014/main" val="2930201673"/>
                    </a:ext>
                  </a:extLst>
                </a:gridCol>
                <a:gridCol w="2415653">
                  <a:extLst>
                    <a:ext uri="{9D8B030D-6E8A-4147-A177-3AD203B41FA5}">
                      <a16:colId xmlns:a16="http://schemas.microsoft.com/office/drawing/2014/main" val="672590176"/>
                    </a:ext>
                  </a:extLst>
                </a:gridCol>
                <a:gridCol w="1107189">
                  <a:extLst>
                    <a:ext uri="{9D8B030D-6E8A-4147-A177-3AD203B41FA5}">
                      <a16:colId xmlns:a16="http://schemas.microsoft.com/office/drawing/2014/main" val="3022569011"/>
                    </a:ext>
                  </a:extLst>
                </a:gridCol>
              </a:tblGrid>
              <a:tr h="232746"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bg1"/>
                          </a:solidFill>
                        </a:rPr>
                        <a:t>C</a:t>
                      </a:r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bg1"/>
                          </a:solidFill>
                        </a:rPr>
                        <a:t>Issue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bg1"/>
                          </a:solidFill>
                        </a:rPr>
                        <a:t>Due Date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bg1"/>
                          </a:solidFill>
                        </a:rPr>
                        <a:t>Resolution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bg1"/>
                          </a:solidFill>
                        </a:rPr>
                        <a:t>Status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06725358"/>
                  </a:ext>
                </a:extLst>
              </a:tr>
              <a:tr h="727800">
                <a:tc>
                  <a:txBody>
                    <a:bodyPr/>
                    <a:lstStyle/>
                    <a:p>
                      <a:pPr algn="ctr"/>
                      <a:endParaRPr lang="en-US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bg1"/>
                          </a:solidFill>
                        </a:rPr>
                        <a:t>Draft presentations – Large Partner (Robert), Volunteer Organizations (Andi), Overview (Gary) 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bg1"/>
                          </a:solidFill>
                        </a:rPr>
                        <a:t>Early  drafts</a:t>
                      </a:r>
                    </a:p>
                    <a:p>
                      <a:pPr algn="ctr"/>
                      <a:r>
                        <a:rPr lang="en-US" dirty="0">
                          <a:solidFill>
                            <a:schemeClr val="bg1"/>
                          </a:solidFill>
                        </a:rPr>
                        <a:t>4/20 AM to Gary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25826874"/>
                  </a:ext>
                </a:extLst>
              </a:tr>
              <a:tr h="727800">
                <a:tc>
                  <a:txBody>
                    <a:bodyPr/>
                    <a:lstStyle/>
                    <a:p>
                      <a:pPr algn="ctr"/>
                      <a:endParaRPr lang="en-US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29050439"/>
                  </a:ext>
                </a:extLst>
              </a:tr>
              <a:tr h="727800">
                <a:tc>
                  <a:txBody>
                    <a:bodyPr/>
                    <a:lstStyle/>
                    <a:p>
                      <a:pPr algn="ctr"/>
                      <a:endParaRPr lang="en-US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7665968"/>
                  </a:ext>
                </a:extLst>
              </a:tr>
              <a:tr h="727800">
                <a:tc>
                  <a:txBody>
                    <a:bodyPr/>
                    <a:lstStyle/>
                    <a:p>
                      <a:pPr algn="ctr"/>
                      <a:endParaRPr lang="en-US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4955156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935893078"/>
      </p:ext>
    </p:extLst>
  </p:cSld>
  <p:clrMapOvr>
    <a:masterClrMapping/>
  </p:clrMapOvr>
</p:sld>
</file>

<file path=ppt/theme/theme1.xml><?xml version="1.0" encoding="utf-8"?>
<a:theme xmlns:a="http://schemas.openxmlformats.org/drawingml/2006/main" name="Valentine template">
  <a:themeElements>
    <a:clrScheme name="Custom 347">
      <a:dk1>
        <a:srgbClr val="000000"/>
      </a:dk1>
      <a:lt1>
        <a:srgbClr val="FFFFFF"/>
      </a:lt1>
      <a:dk2>
        <a:srgbClr val="565F6F"/>
      </a:dk2>
      <a:lt2>
        <a:srgbClr val="DFE3E9"/>
      </a:lt2>
      <a:accent1>
        <a:srgbClr val="3D85C6"/>
      </a:accent1>
      <a:accent2>
        <a:srgbClr val="6FA8DC"/>
      </a:accent2>
      <a:accent3>
        <a:srgbClr val="9FC5E8"/>
      </a:accent3>
      <a:accent4>
        <a:srgbClr val="CFE2F3"/>
      </a:accent4>
      <a:accent5>
        <a:srgbClr val="D9D9D9"/>
      </a:accent5>
      <a:accent6>
        <a:srgbClr val="999999"/>
      </a:accent6>
      <a:hlink>
        <a:srgbClr val="FFFFFF"/>
      </a:hlink>
      <a:folHlink>
        <a:srgbClr val="6611CC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8085</TotalTime>
  <Words>299</Words>
  <Application>Microsoft Macintosh PowerPoint</Application>
  <PresentationFormat>On-screen Show (16:9)</PresentationFormat>
  <Paragraphs>63</Paragraphs>
  <Slides>4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10" baseType="lpstr">
      <vt:lpstr>SF Compact Rounded</vt:lpstr>
      <vt:lpstr>Cousine</vt:lpstr>
      <vt:lpstr>Arial</vt:lpstr>
      <vt:lpstr>SF Compact Rounded Heavy</vt:lpstr>
      <vt:lpstr>SF COMPACT ROUNDED MEDIUM</vt:lpstr>
      <vt:lpstr>Valentine template</vt:lpstr>
      <vt:lpstr>Issue Log</vt:lpstr>
      <vt:lpstr>Issue Log</vt:lpstr>
      <vt:lpstr>Issue Log</vt:lpstr>
      <vt:lpstr>Issue Log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VOLUNTEER WORKGROUP</dc:title>
  <cp:lastModifiedBy>Gary Flaharty</cp:lastModifiedBy>
  <cp:revision>24</cp:revision>
  <cp:lastPrinted>2025-04-02T15:36:24Z</cp:lastPrinted>
  <dcterms:modified xsi:type="dcterms:W3CDTF">2025-04-16T16:14:31Z</dcterms:modified>
</cp:coreProperties>
</file>